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6858000" cx="9144000"/>
  <p:notesSz cx="6881800" cy="9296400"/>
  <p:embeddedFontLst>
    <p:embeddedFont>
      <p:font typeface="Roboto"/>
      <p:regular r:id="rId42"/>
      <p:bold r:id="rId43"/>
      <p:italic r:id="rId44"/>
      <p:boldItalic r:id="rId45"/>
    </p:embeddedFont>
    <p:embeddedFont>
      <p:font typeface="Cabin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0" roundtripDataSignature="AMtx7mif5VIGRomKJZUz/8R3zF3GbIE9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Roboto-regular.fntdata"/><Relationship Id="rId41" Type="http://schemas.openxmlformats.org/officeDocument/2006/relationships/slide" Target="slides/slide36.xml"/><Relationship Id="rId44" Type="http://schemas.openxmlformats.org/officeDocument/2006/relationships/font" Target="fonts/Roboto-italic.fntdata"/><Relationship Id="rId43" Type="http://schemas.openxmlformats.org/officeDocument/2006/relationships/font" Target="fonts/Roboto-bold.fntdata"/><Relationship Id="rId46" Type="http://schemas.openxmlformats.org/officeDocument/2006/relationships/font" Target="fonts/Cabin-regular.fntdata"/><Relationship Id="rId45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Cabin-italic.fntdata"/><Relationship Id="rId47" Type="http://schemas.openxmlformats.org/officeDocument/2006/relationships/font" Target="fonts/Cabin-bold.fntdata"/><Relationship Id="rId49" Type="http://schemas.openxmlformats.org/officeDocument/2006/relationships/font" Target="fonts/Cabin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researchgate.net/figure/The-use-of-continuum-removal-for-quantification-of-absorption-peaks-by-connecting-the_fig5_358841599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:notes"/>
          <p:cNvSpPr/>
          <p:nvPr>
            <p:ph idx="2" type="sldImg"/>
          </p:nvPr>
        </p:nvSpPr>
        <p:spPr>
          <a:xfrm>
            <a:off x="1117440" y="696960"/>
            <a:ext cx="4647960" cy="348588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1" name="Google Shape;131;p1:notes"/>
          <p:cNvSpPr txBox="1"/>
          <p:nvPr>
            <p:ph idx="1" type="body"/>
          </p:nvPr>
        </p:nvSpPr>
        <p:spPr>
          <a:xfrm>
            <a:off x="688320" y="4415760"/>
            <a:ext cx="5505120" cy="41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500" spcFirstLastPara="1" rIns="92500" wrap="square" tIns="46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:notes"/>
          <p:cNvSpPr txBox="1"/>
          <p:nvPr/>
        </p:nvSpPr>
        <p:spPr>
          <a:xfrm>
            <a:off x="3898080" y="8830080"/>
            <a:ext cx="2981880" cy="46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500" spcFirstLastPara="1" rIns="92500" wrap="square" tIns="460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3fc3839f95_0_38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3fc3839f95_0_38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Future work: clustering MODIS Rrs data to see how reflectance clusters compare with the a(phy)* clusters, and the group involvement as a result</a:t>
            </a:r>
            <a:endParaRPr/>
          </a:p>
        </p:txBody>
      </p:sp>
      <p:sp>
        <p:nvSpPr>
          <p:cNvPr id="210" name="Google Shape;210;g13fc3839f95_0_38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3e81c85fbf_0_42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3e81c85fbf_0_42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13e81c85fbf_0_42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3fc3839f95_0_61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3fc3839f95_0_61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Mention: first time using ArcGIS, there was </a:t>
            </a:r>
            <a:r>
              <a:rPr lang="en-US"/>
              <a:t>definitely</a:t>
            </a:r>
            <a:r>
              <a:rPr lang="en-US"/>
              <a:t> a lot of time spent looking things up on help forums </a:t>
            </a:r>
            <a:endParaRPr/>
          </a:p>
        </p:txBody>
      </p:sp>
      <p:sp>
        <p:nvSpPr>
          <p:cNvPr id="231" name="Google Shape;231;g13fc3839f95_0_61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3fc3839f95_0_156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3fc3839f95_0_156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13fc3839f95_0_156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3fc3839f95_0_173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3fc3839f95_0_173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sentinel-3 </a:t>
            </a:r>
            <a:r>
              <a:rPr lang="en-US"/>
              <a:t>lakeside</a:t>
            </a:r>
            <a:r>
              <a:rPr lang="en-US"/>
              <a:t> and basins are a lot more in tow with the buoy results, cyanobacteria-index peaks right where you would expect in the summer months, and shows june to be the month with highest CI indicating most blooms then</a:t>
            </a:r>
            <a:endParaRPr/>
          </a:p>
        </p:txBody>
      </p:sp>
      <p:sp>
        <p:nvSpPr>
          <p:cNvPr id="277" name="Google Shape;277;g13fc3839f95_0_173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3fc3839f95_0_178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3fc3839f95_0_178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Frequency </a:t>
            </a:r>
            <a:r>
              <a:rPr lang="en-US"/>
              <a:t>occurrence</a:t>
            </a:r>
            <a:r>
              <a:rPr lang="en-US"/>
              <a:t> plots; set some threshold which bins values into even or non-event, count the number of events in a given time interval, reveals geographical patterns. Cyanobacteria index. Sentinel-3 again overestimating Chl in western basin, and backs up CI frequency map</a:t>
            </a:r>
            <a:endParaRPr/>
          </a:p>
        </p:txBody>
      </p:sp>
      <p:sp>
        <p:nvSpPr>
          <p:cNvPr id="288" name="Google Shape;288;g13fc3839f95_0_178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3fc3839f95_0_183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3fc3839f95_0_183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Some other things I made are stacked mean plots which show mean chl at a given season and shows seasonal trends for muskegon lake, because of how grainy sentinel-3 is you can see sometimes on the border high values which are a result of taking in some land </a:t>
            </a:r>
            <a:endParaRPr/>
          </a:p>
        </p:txBody>
      </p:sp>
      <p:sp>
        <p:nvSpPr>
          <p:cNvPr id="298" name="Google Shape;298;g13fc3839f95_0_183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fc3839f95_0_208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3fc3839f95_0_208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13fc3839f95_0_208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3e81c85fbf_0_53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3e81c85fbf_0_53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Implementing the methods of this paper on MTRI data to see how it turns out and how valid it is.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NDI wavelengths choosen because it balances and maximizes the encompassment of the three water types: green, blue, and brown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Rrs are parameters with uncertainties that are often quite challenging to quantify under a single method</a:t>
            </a:r>
            <a:endParaRPr/>
          </a:p>
        </p:txBody>
      </p:sp>
      <p:sp>
        <p:nvSpPr>
          <p:cNvPr id="320" name="Google Shape;320;g13e81c85fbf_0_53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3fc3839f95_0_231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3fc3839f95_0_231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Top image: hyperspectral in-situ data from hypergun as one would expect </a:t>
            </a:r>
            <a:r>
              <a:rPr lang="en-US">
                <a:solidFill>
                  <a:schemeClr val="dk1"/>
                </a:solidFill>
              </a:rPr>
              <a:t>there's</a:t>
            </a:r>
            <a:r>
              <a:rPr lang="en-US">
                <a:solidFill>
                  <a:schemeClr val="dk1"/>
                </a:solidFill>
              </a:rPr>
              <a:t> a lot of green water from lake erie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bottom image: multispectral data from VIIRS from great lakes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Can be used for both multispectral (with some calculation and conversion) and hyperspectral data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1" name="Google Shape;331;g13fc3839f95_0_231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e81c85fbf_0_0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e81c85fbf_0_0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13e81c85fbf_0_0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3fc3839f95_0_243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3fc3839f95_0_243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well implement quality score is the QA or Wei score, values closer to 1 generally indicate higher quality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Compare the pass/reject of methods to understand the strengths and weaknesses of the quality scores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Benefit of QWIP is its continuous range while QA usually happens at discrete intervals (every 0.2)</a:t>
            </a:r>
            <a:endParaRPr/>
          </a:p>
        </p:txBody>
      </p:sp>
      <p:sp>
        <p:nvSpPr>
          <p:cNvPr id="341" name="Google Shape;341;g13fc3839f95_0_243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3fc3839f95_0_261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3fc3839f95_0_261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Lots of blue water fails QA, but passes QWIP.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Various types of water are rejected by qwip, but pass QA. These could be samples that don’t belong to a simple green/blue/brown water type but QA matches to different types as it ranges (from purple-brown to yellow). QA may do better on more outlying color type water. May be optically shallow which is why qwip rejects since the types are all water types.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QA rejects blue water found in lake michigan and huron which QWIP passes.</a:t>
            </a:r>
            <a:endParaRPr/>
          </a:p>
        </p:txBody>
      </p:sp>
      <p:sp>
        <p:nvSpPr>
          <p:cNvPr id="353" name="Google Shape;353;g13fc3839f95_0_261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430f8d3feb_0_1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430f8d3feb_0_1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1430f8d3feb_0_1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3e81c85fbf_0_48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3e81c85fbf_0_48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NRT released hours after satellite pass, SQ can be a few days.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ancillary</a:t>
            </a:r>
            <a:r>
              <a:rPr lang="en-US"/>
              <a:t> data may be from past days or of not high quality.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theres not real significant difference between NRT and SQ, then just NRT since it can be rapidly incorporated into models. </a:t>
            </a:r>
            <a:endParaRPr/>
          </a:p>
        </p:txBody>
      </p:sp>
      <p:sp>
        <p:nvSpPr>
          <p:cNvPr id="372" name="Google Shape;372;g13e81c85fbf_0_48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430f8d3feb_0_12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430f8d3feb_0_12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After a long time of processing using CPA color algorithm, have Chl and a 5 bands of spectral data </a:t>
            </a:r>
            <a:endParaRPr/>
          </a:p>
        </p:txBody>
      </p:sp>
      <p:sp>
        <p:nvSpPr>
          <p:cNvPr id="380" name="Google Shape;380;g1430f8d3feb_0_12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430f8d3feb_0_21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430f8d3feb_0_21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Discrepancies</a:t>
            </a:r>
            <a:r>
              <a:rPr lang="en-US"/>
              <a:t> in geographical coverage </a:t>
            </a:r>
            <a:endParaRPr/>
          </a:p>
        </p:txBody>
      </p:sp>
      <p:sp>
        <p:nvSpPr>
          <p:cNvPr id="389" name="Google Shape;389;g1430f8d3feb_0_21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430f8d3feb_0_32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430f8d3feb_0_32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ultimately not too much variation between NRT and SQ regardless of cloud conditions</a:t>
            </a:r>
            <a:endParaRPr/>
          </a:p>
        </p:txBody>
      </p:sp>
      <p:sp>
        <p:nvSpPr>
          <p:cNvPr id="399" name="Google Shape;399;g1430f8d3feb_0_32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430f8d3feb_0_42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430f8d3feb_0_42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Ultimately doesn’t change all so much </a:t>
            </a:r>
            <a:endParaRPr/>
          </a:p>
        </p:txBody>
      </p:sp>
      <p:sp>
        <p:nvSpPr>
          <p:cNvPr id="409" name="Google Shape;409;g1430f8d3feb_0_42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3e81c85fbf_0_58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3e81c85fbf_0_58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-Toxin concentrations are generated from in-situ water samples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-time consuming and it costs money</a:t>
            </a:r>
            <a:endParaRPr/>
          </a:p>
        </p:txBody>
      </p:sp>
      <p:sp>
        <p:nvSpPr>
          <p:cNvPr id="417" name="Google Shape;417;g13e81c85fbf_0_58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430f8d3feb_38_3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430f8d3feb_38_3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 scum index is really just the NDVI, and we call a pixel scum if the NDVI/SSI is positive. For normal vegetation, NDVI gets closer to 1 when it is greener/healthier. So we basically want to see if more intense/toxic scums also retrieve NDVI closer to 1. If so, then we could maybe find some sort of relationship between NDVI from remote sensing and toxicity.</a:t>
            </a:r>
            <a:endParaRPr/>
          </a:p>
        </p:txBody>
      </p:sp>
      <p:sp>
        <p:nvSpPr>
          <p:cNvPr id="426" name="Google Shape;426;g1430f8d3feb_38_3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:notes"/>
          <p:cNvSpPr/>
          <p:nvPr>
            <p:ph idx="2" type="sldImg"/>
          </p:nvPr>
        </p:nvSpPr>
        <p:spPr>
          <a:xfrm>
            <a:off x="1117440" y="696960"/>
            <a:ext cx="4647900" cy="3486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4" name="Google Shape;144;p2:notes"/>
          <p:cNvSpPr txBox="1"/>
          <p:nvPr>
            <p:ph idx="1" type="body"/>
          </p:nvPr>
        </p:nvSpPr>
        <p:spPr>
          <a:xfrm>
            <a:off x="688320" y="4415760"/>
            <a:ext cx="5505000" cy="41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75" lIns="92500" spcFirstLastPara="1" rIns="92500" wrap="square" tIns="46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/>
              <a:t>only work monday-thursday</a:t>
            </a:r>
            <a:endParaRPr sz="1400"/>
          </a:p>
        </p:txBody>
      </p:sp>
      <p:sp>
        <p:nvSpPr>
          <p:cNvPr id="145" name="Google Shape;145;p2:notes"/>
          <p:cNvSpPr txBox="1"/>
          <p:nvPr/>
        </p:nvSpPr>
        <p:spPr>
          <a:xfrm>
            <a:off x="3898080" y="8830080"/>
            <a:ext cx="29820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75" lIns="92500" spcFirstLastPara="1" rIns="92500" wrap="square" tIns="460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430f8d3feb_38_14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430f8d3feb_38_14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need a lot of scum samples to establish a relationship (need high dissolved microcystin to see the variation in NDVI)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spatial resolution a scum/bloom may be very small compared to the spatial resolution swath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lifecycle: particulate microcystin is in the green-blue cyanobacteria (deriving NDVI from visible light), particulate breaks down and is transformed to </a:t>
            </a:r>
            <a:r>
              <a:rPr lang="en-US"/>
              <a:t>dissolved when cyanobacteria breaks down (visible light goes down)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-Discrepancy between detecting the bloom using remote sensing and the respective delay until the cyanobacteria breaks down and releases the microcystine</a:t>
            </a:r>
            <a:endParaRPr/>
          </a:p>
        </p:txBody>
      </p:sp>
      <p:sp>
        <p:nvSpPr>
          <p:cNvPr id="435" name="Google Shape;435;g1430f8d3feb_38_14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30f8d3feb_38_23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30f8d3feb_38_23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1430f8d3feb_38_23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430f8d3feb_38_32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430f8d3feb_38_32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Future work?: Multimodality model. </a:t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bin"/>
              <a:buAutoNum type="arabicParenR"/>
            </a:pPr>
            <a:r>
              <a:rPr lang="en-US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SSI quantify amount of scum</a:t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bin"/>
              <a:buAutoNum type="arabicParenR"/>
            </a:pPr>
            <a:r>
              <a:rPr lang="en-US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scum to particulate microcystin</a:t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bin"/>
              <a:buAutoNum type="arabicParenR"/>
            </a:pPr>
            <a:r>
              <a:rPr lang="en-US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particulate microcystin + ancillary data (buoy, time when bloom dies) can estimate relative dissolved concentrations of microcystin </a:t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1430f8d3feb_38_32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430f8d4367_0_0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430f8d4367_0_0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699.55 creates a separable threshold at NDVI 0, where particulate concentration is above the dissolved microcystin health advisor at 1 ug/L which pairs well with how MTRI uses SSI/NDVI to character pixels as scum/normal by NDVI. Essentially, characterize as scum and whether the colony is toxic or not (note this isn’t released toxins, just toxins stored in the cyanobacteria cells).</a:t>
            </a:r>
            <a:endParaRPr/>
          </a:p>
        </p:txBody>
      </p:sp>
      <p:sp>
        <p:nvSpPr>
          <p:cNvPr id="460" name="Google Shape;460;g1430f8d4367_0_0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3e81c85fbf_0_20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3e81c85fbf_0_20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13e81c85fbf_0_20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3e81c85fbf_0_28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3e81c85fbf_0_28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13e81c85fbf_0_28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3e81c85fbf_0_8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3e81c85fbf_0_8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13e81c85fbf_0_8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e81c85fbf_0_14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3e81c85fbf_0_14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13e81c85fbf_0_14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3e81c85fbf_0_36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3e81c85fbf_0_36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Understanding the variability in IOPs determined by the various constituents of the great lakes is a fundamental aspect in formulating useful and </a:t>
            </a:r>
            <a:r>
              <a:rPr lang="en-US"/>
              <a:t>interpretable</a:t>
            </a:r>
            <a:r>
              <a:rPr lang="en-US"/>
              <a:t> models</a:t>
            </a:r>
            <a:endParaRPr/>
          </a:p>
        </p:txBody>
      </p:sp>
      <p:sp>
        <p:nvSpPr>
          <p:cNvPr id="166" name="Google Shape;166;g13e81c85fbf_0_36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3fc3839f95_0_3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3fc3839f95_0_3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13fc3839f95_0_3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fc3839f95_0_14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3fc3839f95_0_14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https://www.researchgate.net/figure/The-use-of-continuum-removal-for-quantification-of-absorption-peaks-by-connecting-the_fig5_358841599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24 PCA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 to undo Continuum Removal </a:t>
            </a:r>
            <a:endParaRPr/>
          </a:p>
        </p:txBody>
      </p:sp>
      <p:sp>
        <p:nvSpPr>
          <p:cNvPr id="181" name="Google Shape;181;g13fc3839f95_0_14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3fc3839f95_0_29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3fc3839f95_0_29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FCM useful for looking at samples on edge cases where it almost belongs to another cluster.</a:t>
            </a:r>
            <a:endParaRPr/>
          </a:p>
        </p:txBody>
      </p:sp>
      <p:sp>
        <p:nvSpPr>
          <p:cNvPr id="191" name="Google Shape;191;g13fc3839f95_0_29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430f8d4367_0_20:notes"/>
          <p:cNvSpPr/>
          <p:nvPr>
            <p:ph idx="2" type="sldImg"/>
          </p:nvPr>
        </p:nvSpPr>
        <p:spPr>
          <a:xfrm>
            <a:off x="533520" y="764280"/>
            <a:ext cx="6704700" cy="3771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430f8d4367_0_20:notes"/>
          <p:cNvSpPr txBox="1"/>
          <p:nvPr>
            <p:ph idx="1" type="body"/>
          </p:nvPr>
        </p:nvSpPr>
        <p:spPr>
          <a:xfrm>
            <a:off x="777240" y="4777560"/>
            <a:ext cx="6217500" cy="4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1430f8d4367_0_20:notes"/>
          <p:cNvSpPr txBox="1"/>
          <p:nvPr>
            <p:ph idx="12" type="sldNum"/>
          </p:nvPr>
        </p:nvSpPr>
        <p:spPr>
          <a:xfrm>
            <a:off x="4399200" y="9555480"/>
            <a:ext cx="3372900" cy="50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/>
          <p:nvPr>
            <p:ph type="title"/>
          </p:nvPr>
        </p:nvSpPr>
        <p:spPr>
          <a:xfrm>
            <a:off x="1995120" y="0"/>
            <a:ext cx="7083000" cy="1066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1"/>
          <p:cNvSpPr txBox="1"/>
          <p:nvPr>
            <p:ph idx="1" type="subTitle"/>
          </p:nvPr>
        </p:nvSpPr>
        <p:spPr>
          <a:xfrm>
            <a:off x="457200" y="1295280"/>
            <a:ext cx="8534160" cy="544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4"/>
          <p:cNvSpPr txBox="1"/>
          <p:nvPr>
            <p:ph type="title"/>
          </p:nvPr>
        </p:nvSpPr>
        <p:spPr>
          <a:xfrm>
            <a:off x="1995120" y="0"/>
            <a:ext cx="7083000" cy="1066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4"/>
          <p:cNvSpPr txBox="1"/>
          <p:nvPr>
            <p:ph idx="1" type="body"/>
          </p:nvPr>
        </p:nvSpPr>
        <p:spPr>
          <a:xfrm>
            <a:off x="457200" y="1295280"/>
            <a:ext cx="8534160" cy="25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4"/>
          <p:cNvSpPr txBox="1"/>
          <p:nvPr>
            <p:ph idx="2" type="body"/>
          </p:nvPr>
        </p:nvSpPr>
        <p:spPr>
          <a:xfrm>
            <a:off x="457200" y="4140720"/>
            <a:ext cx="8534160" cy="25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5"/>
          <p:cNvSpPr txBox="1"/>
          <p:nvPr>
            <p:ph type="title"/>
          </p:nvPr>
        </p:nvSpPr>
        <p:spPr>
          <a:xfrm>
            <a:off x="1995120" y="0"/>
            <a:ext cx="7083000" cy="1066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5"/>
          <p:cNvSpPr txBox="1"/>
          <p:nvPr>
            <p:ph idx="1" type="body"/>
          </p:nvPr>
        </p:nvSpPr>
        <p:spPr>
          <a:xfrm>
            <a:off x="457200" y="1295280"/>
            <a:ext cx="4164480" cy="25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5"/>
          <p:cNvSpPr txBox="1"/>
          <p:nvPr>
            <p:ph idx="2" type="body"/>
          </p:nvPr>
        </p:nvSpPr>
        <p:spPr>
          <a:xfrm>
            <a:off x="4830120" y="1295280"/>
            <a:ext cx="4164480" cy="25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5"/>
          <p:cNvSpPr txBox="1"/>
          <p:nvPr>
            <p:ph idx="3" type="body"/>
          </p:nvPr>
        </p:nvSpPr>
        <p:spPr>
          <a:xfrm>
            <a:off x="457200" y="4140720"/>
            <a:ext cx="4164480" cy="25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5"/>
          <p:cNvSpPr txBox="1"/>
          <p:nvPr>
            <p:ph idx="4" type="body"/>
          </p:nvPr>
        </p:nvSpPr>
        <p:spPr>
          <a:xfrm>
            <a:off x="4830120" y="4140720"/>
            <a:ext cx="4164480" cy="25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 txBox="1"/>
          <p:nvPr>
            <p:ph type="title"/>
          </p:nvPr>
        </p:nvSpPr>
        <p:spPr>
          <a:xfrm>
            <a:off x="1995120" y="0"/>
            <a:ext cx="7083000" cy="1066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6"/>
          <p:cNvSpPr txBox="1"/>
          <p:nvPr>
            <p:ph idx="1" type="body"/>
          </p:nvPr>
        </p:nvSpPr>
        <p:spPr>
          <a:xfrm>
            <a:off x="457200" y="1295280"/>
            <a:ext cx="2747880" cy="25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6"/>
          <p:cNvSpPr txBox="1"/>
          <p:nvPr>
            <p:ph idx="2" type="body"/>
          </p:nvPr>
        </p:nvSpPr>
        <p:spPr>
          <a:xfrm>
            <a:off x="3342960" y="1295280"/>
            <a:ext cx="2747880" cy="25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6"/>
          <p:cNvSpPr txBox="1"/>
          <p:nvPr>
            <p:ph idx="3" type="body"/>
          </p:nvPr>
        </p:nvSpPr>
        <p:spPr>
          <a:xfrm>
            <a:off x="6228360" y="1295280"/>
            <a:ext cx="2747880" cy="25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6"/>
          <p:cNvSpPr txBox="1"/>
          <p:nvPr>
            <p:ph idx="4" type="body"/>
          </p:nvPr>
        </p:nvSpPr>
        <p:spPr>
          <a:xfrm>
            <a:off x="457200" y="4140720"/>
            <a:ext cx="2747880" cy="25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6"/>
          <p:cNvSpPr txBox="1"/>
          <p:nvPr>
            <p:ph idx="5" type="body"/>
          </p:nvPr>
        </p:nvSpPr>
        <p:spPr>
          <a:xfrm>
            <a:off x="3342960" y="4140720"/>
            <a:ext cx="2747880" cy="25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6"/>
          <p:cNvSpPr txBox="1"/>
          <p:nvPr>
            <p:ph idx="6" type="body"/>
          </p:nvPr>
        </p:nvSpPr>
        <p:spPr>
          <a:xfrm>
            <a:off x="6228360" y="4140720"/>
            <a:ext cx="2747880" cy="25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>
            <a:off x="1995120" y="0"/>
            <a:ext cx="7083000" cy="1066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8"/>
          <p:cNvSpPr txBox="1"/>
          <p:nvPr>
            <p:ph type="title"/>
          </p:nvPr>
        </p:nvSpPr>
        <p:spPr>
          <a:xfrm>
            <a:off x="1995120" y="0"/>
            <a:ext cx="7083000" cy="1066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8"/>
          <p:cNvSpPr txBox="1"/>
          <p:nvPr>
            <p:ph idx="1" type="subTitle"/>
          </p:nvPr>
        </p:nvSpPr>
        <p:spPr>
          <a:xfrm>
            <a:off x="457200" y="1295280"/>
            <a:ext cx="8534160" cy="544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9"/>
          <p:cNvSpPr txBox="1"/>
          <p:nvPr>
            <p:ph type="title"/>
          </p:nvPr>
        </p:nvSpPr>
        <p:spPr>
          <a:xfrm>
            <a:off x="1995120" y="0"/>
            <a:ext cx="7083000" cy="1066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9"/>
          <p:cNvSpPr txBox="1"/>
          <p:nvPr>
            <p:ph idx="1" type="body"/>
          </p:nvPr>
        </p:nvSpPr>
        <p:spPr>
          <a:xfrm>
            <a:off x="457200" y="1295280"/>
            <a:ext cx="8534160" cy="5447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0"/>
          <p:cNvSpPr txBox="1"/>
          <p:nvPr>
            <p:ph type="title"/>
          </p:nvPr>
        </p:nvSpPr>
        <p:spPr>
          <a:xfrm>
            <a:off x="1995120" y="0"/>
            <a:ext cx="7083000" cy="1066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0"/>
          <p:cNvSpPr txBox="1"/>
          <p:nvPr>
            <p:ph idx="1" type="body"/>
          </p:nvPr>
        </p:nvSpPr>
        <p:spPr>
          <a:xfrm>
            <a:off x="457200" y="1295280"/>
            <a:ext cx="4164480" cy="5447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0"/>
          <p:cNvSpPr txBox="1"/>
          <p:nvPr>
            <p:ph idx="2" type="body"/>
          </p:nvPr>
        </p:nvSpPr>
        <p:spPr>
          <a:xfrm>
            <a:off x="4830120" y="1295280"/>
            <a:ext cx="4164480" cy="5447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1"/>
          <p:cNvSpPr txBox="1"/>
          <p:nvPr>
            <p:ph idx="1" type="subTitle"/>
          </p:nvPr>
        </p:nvSpPr>
        <p:spPr>
          <a:xfrm>
            <a:off x="1995120" y="0"/>
            <a:ext cx="7083000" cy="4944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2"/>
          <p:cNvSpPr txBox="1"/>
          <p:nvPr>
            <p:ph type="title"/>
          </p:nvPr>
        </p:nvSpPr>
        <p:spPr>
          <a:xfrm>
            <a:off x="1995120" y="0"/>
            <a:ext cx="7083000" cy="1066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2"/>
          <p:cNvSpPr txBox="1"/>
          <p:nvPr>
            <p:ph idx="1" type="body"/>
          </p:nvPr>
        </p:nvSpPr>
        <p:spPr>
          <a:xfrm>
            <a:off x="457200" y="1295280"/>
            <a:ext cx="4164480" cy="25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2"/>
          <p:cNvSpPr txBox="1"/>
          <p:nvPr>
            <p:ph idx="2" type="body"/>
          </p:nvPr>
        </p:nvSpPr>
        <p:spPr>
          <a:xfrm>
            <a:off x="4830120" y="1295280"/>
            <a:ext cx="4164480" cy="5447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32"/>
          <p:cNvSpPr txBox="1"/>
          <p:nvPr>
            <p:ph idx="3" type="body"/>
          </p:nvPr>
        </p:nvSpPr>
        <p:spPr>
          <a:xfrm>
            <a:off x="457200" y="4140720"/>
            <a:ext cx="4164480" cy="25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3"/>
          <p:cNvSpPr txBox="1"/>
          <p:nvPr>
            <p:ph type="title"/>
          </p:nvPr>
        </p:nvSpPr>
        <p:spPr>
          <a:xfrm>
            <a:off x="1995120" y="0"/>
            <a:ext cx="7083000" cy="1066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33"/>
          <p:cNvSpPr txBox="1"/>
          <p:nvPr>
            <p:ph idx="1" type="body"/>
          </p:nvPr>
        </p:nvSpPr>
        <p:spPr>
          <a:xfrm>
            <a:off x="457200" y="1295280"/>
            <a:ext cx="4164480" cy="5447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33"/>
          <p:cNvSpPr txBox="1"/>
          <p:nvPr>
            <p:ph idx="2" type="body"/>
          </p:nvPr>
        </p:nvSpPr>
        <p:spPr>
          <a:xfrm>
            <a:off x="4830120" y="1295280"/>
            <a:ext cx="4164480" cy="25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33"/>
          <p:cNvSpPr txBox="1"/>
          <p:nvPr>
            <p:ph idx="3" type="body"/>
          </p:nvPr>
        </p:nvSpPr>
        <p:spPr>
          <a:xfrm>
            <a:off x="4830120" y="4140720"/>
            <a:ext cx="4164480" cy="25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4"/>
          <p:cNvSpPr txBox="1"/>
          <p:nvPr>
            <p:ph type="title"/>
          </p:nvPr>
        </p:nvSpPr>
        <p:spPr>
          <a:xfrm>
            <a:off x="1995120" y="0"/>
            <a:ext cx="7083000" cy="1066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34"/>
          <p:cNvSpPr txBox="1"/>
          <p:nvPr>
            <p:ph idx="1" type="body"/>
          </p:nvPr>
        </p:nvSpPr>
        <p:spPr>
          <a:xfrm>
            <a:off x="457200" y="1295280"/>
            <a:ext cx="4164480" cy="25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34"/>
          <p:cNvSpPr txBox="1"/>
          <p:nvPr>
            <p:ph idx="2" type="body"/>
          </p:nvPr>
        </p:nvSpPr>
        <p:spPr>
          <a:xfrm>
            <a:off x="4830120" y="1295280"/>
            <a:ext cx="4164480" cy="25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34"/>
          <p:cNvSpPr txBox="1"/>
          <p:nvPr>
            <p:ph idx="3" type="body"/>
          </p:nvPr>
        </p:nvSpPr>
        <p:spPr>
          <a:xfrm>
            <a:off x="457200" y="4140720"/>
            <a:ext cx="8534160" cy="25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5"/>
          <p:cNvSpPr txBox="1"/>
          <p:nvPr>
            <p:ph type="title"/>
          </p:nvPr>
        </p:nvSpPr>
        <p:spPr>
          <a:xfrm>
            <a:off x="1995120" y="0"/>
            <a:ext cx="7083000" cy="1066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5"/>
          <p:cNvSpPr txBox="1"/>
          <p:nvPr>
            <p:ph idx="1" type="body"/>
          </p:nvPr>
        </p:nvSpPr>
        <p:spPr>
          <a:xfrm>
            <a:off x="457200" y="1295280"/>
            <a:ext cx="8534160" cy="25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5"/>
          <p:cNvSpPr txBox="1"/>
          <p:nvPr>
            <p:ph idx="2" type="body"/>
          </p:nvPr>
        </p:nvSpPr>
        <p:spPr>
          <a:xfrm>
            <a:off x="457200" y="4140720"/>
            <a:ext cx="8534160" cy="25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6"/>
          <p:cNvSpPr txBox="1"/>
          <p:nvPr>
            <p:ph type="title"/>
          </p:nvPr>
        </p:nvSpPr>
        <p:spPr>
          <a:xfrm>
            <a:off x="1995120" y="0"/>
            <a:ext cx="7083000" cy="1066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6"/>
          <p:cNvSpPr txBox="1"/>
          <p:nvPr>
            <p:ph idx="1" type="body"/>
          </p:nvPr>
        </p:nvSpPr>
        <p:spPr>
          <a:xfrm>
            <a:off x="457200" y="1295280"/>
            <a:ext cx="4164480" cy="25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36"/>
          <p:cNvSpPr txBox="1"/>
          <p:nvPr>
            <p:ph idx="2" type="body"/>
          </p:nvPr>
        </p:nvSpPr>
        <p:spPr>
          <a:xfrm>
            <a:off x="4830120" y="1295280"/>
            <a:ext cx="4164480" cy="25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36"/>
          <p:cNvSpPr txBox="1"/>
          <p:nvPr>
            <p:ph idx="3" type="body"/>
          </p:nvPr>
        </p:nvSpPr>
        <p:spPr>
          <a:xfrm>
            <a:off x="457200" y="4140720"/>
            <a:ext cx="4164480" cy="25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36"/>
          <p:cNvSpPr txBox="1"/>
          <p:nvPr>
            <p:ph idx="4" type="body"/>
          </p:nvPr>
        </p:nvSpPr>
        <p:spPr>
          <a:xfrm>
            <a:off x="4830120" y="4140720"/>
            <a:ext cx="4164480" cy="25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7"/>
          <p:cNvSpPr txBox="1"/>
          <p:nvPr>
            <p:ph type="title"/>
          </p:nvPr>
        </p:nvSpPr>
        <p:spPr>
          <a:xfrm>
            <a:off x="1995120" y="0"/>
            <a:ext cx="7083000" cy="1066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7"/>
          <p:cNvSpPr txBox="1"/>
          <p:nvPr>
            <p:ph idx="1" type="body"/>
          </p:nvPr>
        </p:nvSpPr>
        <p:spPr>
          <a:xfrm>
            <a:off x="457200" y="1295280"/>
            <a:ext cx="2747880" cy="25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37"/>
          <p:cNvSpPr txBox="1"/>
          <p:nvPr>
            <p:ph idx="2" type="body"/>
          </p:nvPr>
        </p:nvSpPr>
        <p:spPr>
          <a:xfrm>
            <a:off x="3342960" y="1295280"/>
            <a:ext cx="2747880" cy="25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37"/>
          <p:cNvSpPr txBox="1"/>
          <p:nvPr>
            <p:ph idx="3" type="body"/>
          </p:nvPr>
        </p:nvSpPr>
        <p:spPr>
          <a:xfrm>
            <a:off x="6228360" y="1295280"/>
            <a:ext cx="2747880" cy="25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7"/>
          <p:cNvSpPr txBox="1"/>
          <p:nvPr>
            <p:ph idx="4" type="body"/>
          </p:nvPr>
        </p:nvSpPr>
        <p:spPr>
          <a:xfrm>
            <a:off x="457200" y="4140720"/>
            <a:ext cx="2747880" cy="25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7"/>
          <p:cNvSpPr txBox="1"/>
          <p:nvPr>
            <p:ph idx="5" type="body"/>
          </p:nvPr>
        </p:nvSpPr>
        <p:spPr>
          <a:xfrm>
            <a:off x="3342960" y="4140720"/>
            <a:ext cx="2747880" cy="25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37"/>
          <p:cNvSpPr txBox="1"/>
          <p:nvPr>
            <p:ph idx="6" type="body"/>
          </p:nvPr>
        </p:nvSpPr>
        <p:spPr>
          <a:xfrm>
            <a:off x="6228360" y="4140720"/>
            <a:ext cx="2747880" cy="25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7"/>
          <p:cNvSpPr txBox="1"/>
          <p:nvPr>
            <p:ph type="title"/>
          </p:nvPr>
        </p:nvSpPr>
        <p:spPr>
          <a:xfrm>
            <a:off x="1995120" y="0"/>
            <a:ext cx="7083000" cy="1066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7"/>
          <p:cNvSpPr txBox="1"/>
          <p:nvPr>
            <p:ph idx="1" type="body"/>
          </p:nvPr>
        </p:nvSpPr>
        <p:spPr>
          <a:xfrm>
            <a:off x="457200" y="1295280"/>
            <a:ext cx="8534160" cy="5447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8"/>
          <p:cNvSpPr txBox="1"/>
          <p:nvPr>
            <p:ph type="title"/>
          </p:nvPr>
        </p:nvSpPr>
        <p:spPr>
          <a:xfrm>
            <a:off x="1995120" y="0"/>
            <a:ext cx="7083000" cy="1066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8"/>
          <p:cNvSpPr txBox="1"/>
          <p:nvPr>
            <p:ph idx="1" type="body"/>
          </p:nvPr>
        </p:nvSpPr>
        <p:spPr>
          <a:xfrm>
            <a:off x="457200" y="1295280"/>
            <a:ext cx="4164480" cy="5447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8"/>
          <p:cNvSpPr txBox="1"/>
          <p:nvPr>
            <p:ph idx="2" type="body"/>
          </p:nvPr>
        </p:nvSpPr>
        <p:spPr>
          <a:xfrm>
            <a:off x="4830120" y="1295280"/>
            <a:ext cx="4164480" cy="5447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9"/>
          <p:cNvSpPr txBox="1"/>
          <p:nvPr>
            <p:ph type="title"/>
          </p:nvPr>
        </p:nvSpPr>
        <p:spPr>
          <a:xfrm>
            <a:off x="1995120" y="0"/>
            <a:ext cx="7083000" cy="1066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/>
          <p:nvPr>
            <p:ph idx="1" type="subTitle"/>
          </p:nvPr>
        </p:nvSpPr>
        <p:spPr>
          <a:xfrm>
            <a:off x="1995120" y="0"/>
            <a:ext cx="7083000" cy="4944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1"/>
          <p:cNvSpPr txBox="1"/>
          <p:nvPr>
            <p:ph type="title"/>
          </p:nvPr>
        </p:nvSpPr>
        <p:spPr>
          <a:xfrm>
            <a:off x="1995120" y="0"/>
            <a:ext cx="7083000" cy="1066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" type="body"/>
          </p:nvPr>
        </p:nvSpPr>
        <p:spPr>
          <a:xfrm>
            <a:off x="457200" y="1295280"/>
            <a:ext cx="4164480" cy="25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2" type="body"/>
          </p:nvPr>
        </p:nvSpPr>
        <p:spPr>
          <a:xfrm>
            <a:off x="4830120" y="1295280"/>
            <a:ext cx="4164480" cy="5447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idx="3" type="body"/>
          </p:nvPr>
        </p:nvSpPr>
        <p:spPr>
          <a:xfrm>
            <a:off x="457200" y="4140720"/>
            <a:ext cx="4164480" cy="25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2"/>
          <p:cNvSpPr txBox="1"/>
          <p:nvPr>
            <p:ph type="title"/>
          </p:nvPr>
        </p:nvSpPr>
        <p:spPr>
          <a:xfrm>
            <a:off x="1995120" y="0"/>
            <a:ext cx="7083000" cy="1066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2"/>
          <p:cNvSpPr txBox="1"/>
          <p:nvPr>
            <p:ph idx="1" type="body"/>
          </p:nvPr>
        </p:nvSpPr>
        <p:spPr>
          <a:xfrm>
            <a:off x="457200" y="1295280"/>
            <a:ext cx="4164480" cy="5447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2"/>
          <p:cNvSpPr txBox="1"/>
          <p:nvPr>
            <p:ph idx="2" type="body"/>
          </p:nvPr>
        </p:nvSpPr>
        <p:spPr>
          <a:xfrm>
            <a:off x="4830120" y="1295280"/>
            <a:ext cx="4164480" cy="25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2"/>
          <p:cNvSpPr txBox="1"/>
          <p:nvPr>
            <p:ph idx="3" type="body"/>
          </p:nvPr>
        </p:nvSpPr>
        <p:spPr>
          <a:xfrm>
            <a:off x="4830120" y="4140720"/>
            <a:ext cx="4164480" cy="25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3"/>
          <p:cNvSpPr txBox="1"/>
          <p:nvPr>
            <p:ph type="title"/>
          </p:nvPr>
        </p:nvSpPr>
        <p:spPr>
          <a:xfrm>
            <a:off x="1995120" y="0"/>
            <a:ext cx="7083000" cy="1066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1" type="body"/>
          </p:nvPr>
        </p:nvSpPr>
        <p:spPr>
          <a:xfrm>
            <a:off x="457200" y="1295280"/>
            <a:ext cx="4164480" cy="25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3"/>
          <p:cNvSpPr txBox="1"/>
          <p:nvPr>
            <p:ph idx="2" type="body"/>
          </p:nvPr>
        </p:nvSpPr>
        <p:spPr>
          <a:xfrm>
            <a:off x="4830120" y="1295280"/>
            <a:ext cx="4164480" cy="25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3"/>
          <p:cNvSpPr txBox="1"/>
          <p:nvPr>
            <p:ph idx="3" type="body"/>
          </p:nvPr>
        </p:nvSpPr>
        <p:spPr>
          <a:xfrm>
            <a:off x="457200" y="4140720"/>
            <a:ext cx="8534160" cy="2598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2.png"/><Relationship Id="rId2" Type="http://schemas.openxmlformats.org/officeDocument/2006/relationships/image" Target="../media/image6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10"/>
          <p:cNvCxnSpPr/>
          <p:nvPr/>
        </p:nvCxnSpPr>
        <p:spPr>
          <a:xfrm>
            <a:off x="0" y="1143000"/>
            <a:ext cx="9144000" cy="0"/>
          </a:xfrm>
          <a:prstGeom prst="straightConnector1">
            <a:avLst/>
          </a:prstGeom>
          <a:noFill/>
          <a:ln cap="flat" cmpd="sng" w="19075">
            <a:solidFill>
              <a:srgbClr val="FFCC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10"/>
          <p:cNvCxnSpPr/>
          <p:nvPr/>
        </p:nvCxnSpPr>
        <p:spPr>
          <a:xfrm>
            <a:off x="0" y="1066680"/>
            <a:ext cx="9144000" cy="0"/>
          </a:xfrm>
          <a:prstGeom prst="straightConnector1">
            <a:avLst/>
          </a:prstGeom>
          <a:noFill/>
          <a:ln cap="flat" cmpd="sng" w="190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" name="Google Shape;12;p1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80880" y="40320"/>
            <a:ext cx="1578240" cy="95292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0"/>
          <p:cNvSpPr txBox="1"/>
          <p:nvPr>
            <p:ph type="title"/>
          </p:nvPr>
        </p:nvSpPr>
        <p:spPr>
          <a:xfrm>
            <a:off x="1371600" y="2130480"/>
            <a:ext cx="7086240" cy="1469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0"/>
          <p:cNvSpPr/>
          <p:nvPr/>
        </p:nvSpPr>
        <p:spPr>
          <a:xfrm>
            <a:off x="228600" y="0"/>
            <a:ext cx="703080" cy="685764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Google Shape;15;p10"/>
          <p:cNvCxnSpPr/>
          <p:nvPr/>
        </p:nvCxnSpPr>
        <p:spPr>
          <a:xfrm>
            <a:off x="0" y="1143000"/>
            <a:ext cx="9144000" cy="0"/>
          </a:xfrm>
          <a:prstGeom prst="straightConnector1">
            <a:avLst/>
          </a:prstGeom>
          <a:noFill/>
          <a:ln cap="flat" cmpd="sng" w="19075">
            <a:solidFill>
              <a:srgbClr val="FFCC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" name="Google Shape;16;p10"/>
          <p:cNvCxnSpPr/>
          <p:nvPr/>
        </p:nvCxnSpPr>
        <p:spPr>
          <a:xfrm>
            <a:off x="0" y="1066680"/>
            <a:ext cx="9144000" cy="0"/>
          </a:xfrm>
          <a:prstGeom prst="straightConnector1">
            <a:avLst/>
          </a:prstGeom>
          <a:noFill/>
          <a:ln cap="flat" cmpd="sng" w="190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10"/>
          <p:cNvSpPr/>
          <p:nvPr/>
        </p:nvSpPr>
        <p:spPr>
          <a:xfrm>
            <a:off x="-7920" y="0"/>
            <a:ext cx="703080" cy="6857640"/>
          </a:xfrm>
          <a:prstGeom prst="rect">
            <a:avLst/>
          </a:prstGeom>
          <a:gradFill>
            <a:gsLst>
              <a:gs pos="0">
                <a:srgbClr val="FFD629"/>
              </a:gs>
              <a:gs pos="100000">
                <a:srgbClr val="000000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Google Shape;18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6440" y="103680"/>
            <a:ext cx="8210880" cy="810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7840" y="5791320"/>
            <a:ext cx="1674360" cy="101124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0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/>
          <p:nvPr/>
        </p:nvSpPr>
        <p:spPr>
          <a:xfrm>
            <a:off x="6248520" y="6627960"/>
            <a:ext cx="2892240" cy="22968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1" i="1" lang="en-US" sz="9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2"/>
          <p:cNvSpPr/>
          <p:nvPr/>
        </p:nvSpPr>
        <p:spPr>
          <a:xfrm>
            <a:off x="76320" y="0"/>
            <a:ext cx="237600" cy="685764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" name="Google Shape;72;p12"/>
          <p:cNvCxnSpPr/>
          <p:nvPr/>
        </p:nvCxnSpPr>
        <p:spPr>
          <a:xfrm>
            <a:off x="0" y="1143000"/>
            <a:ext cx="9144000" cy="0"/>
          </a:xfrm>
          <a:prstGeom prst="straightConnector1">
            <a:avLst/>
          </a:prstGeom>
          <a:noFill/>
          <a:ln cap="flat" cmpd="sng" w="19075">
            <a:solidFill>
              <a:srgbClr val="FFCC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" name="Google Shape;73;p12"/>
          <p:cNvCxnSpPr/>
          <p:nvPr/>
        </p:nvCxnSpPr>
        <p:spPr>
          <a:xfrm>
            <a:off x="0" y="1066680"/>
            <a:ext cx="9144000" cy="0"/>
          </a:xfrm>
          <a:prstGeom prst="straightConnector1">
            <a:avLst/>
          </a:prstGeom>
          <a:noFill/>
          <a:ln cap="flat" cmpd="sng" w="190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" name="Google Shape;74;p12"/>
          <p:cNvSpPr/>
          <p:nvPr/>
        </p:nvSpPr>
        <p:spPr>
          <a:xfrm>
            <a:off x="0" y="0"/>
            <a:ext cx="237600" cy="6857640"/>
          </a:xfrm>
          <a:prstGeom prst="rect">
            <a:avLst/>
          </a:prstGeom>
          <a:gradFill>
            <a:gsLst>
              <a:gs pos="0">
                <a:srgbClr val="FFDA3B"/>
              </a:gs>
              <a:gs pos="100000">
                <a:srgbClr val="000000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75;p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80880" y="40320"/>
            <a:ext cx="1578240" cy="95292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2"/>
          <p:cNvSpPr txBox="1"/>
          <p:nvPr>
            <p:ph type="title"/>
          </p:nvPr>
        </p:nvSpPr>
        <p:spPr>
          <a:xfrm>
            <a:off x="1995120" y="0"/>
            <a:ext cx="7083000" cy="1066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15.png"/><Relationship Id="rId6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Relationship Id="rId4" Type="http://schemas.openxmlformats.org/officeDocument/2006/relationships/image" Target="../media/image29.png"/><Relationship Id="rId5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gif"/><Relationship Id="rId4" Type="http://schemas.openxmlformats.org/officeDocument/2006/relationships/image" Target="../media/image32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png"/><Relationship Id="rId4" Type="http://schemas.openxmlformats.org/officeDocument/2006/relationships/image" Target="../media/image44.png"/><Relationship Id="rId5" Type="http://schemas.openxmlformats.org/officeDocument/2006/relationships/image" Target="../media/image4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png"/><Relationship Id="rId4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Relationship Id="rId4" Type="http://schemas.openxmlformats.org/officeDocument/2006/relationships/image" Target="../media/image47.png"/><Relationship Id="rId5" Type="http://schemas.openxmlformats.org/officeDocument/2006/relationships/image" Target="../media/image43.png"/><Relationship Id="rId6" Type="http://schemas.openxmlformats.org/officeDocument/2006/relationships/image" Target="../media/image5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4.png"/><Relationship Id="rId4" Type="http://schemas.openxmlformats.org/officeDocument/2006/relationships/image" Target="../media/image4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2.png"/><Relationship Id="rId4" Type="http://schemas.openxmlformats.org/officeDocument/2006/relationships/image" Target="../media/image64.png"/><Relationship Id="rId5" Type="http://schemas.openxmlformats.org/officeDocument/2006/relationships/image" Target="../media/image72.png"/><Relationship Id="rId6" Type="http://schemas.openxmlformats.org/officeDocument/2006/relationships/image" Target="../media/image6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6.png"/><Relationship Id="rId4" Type="http://schemas.openxmlformats.org/officeDocument/2006/relationships/image" Target="../media/image74.png"/><Relationship Id="rId5" Type="http://schemas.openxmlformats.org/officeDocument/2006/relationships/image" Target="../media/image70.png"/><Relationship Id="rId6" Type="http://schemas.openxmlformats.org/officeDocument/2006/relationships/image" Target="../media/image7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0.png"/><Relationship Id="rId4" Type="http://schemas.openxmlformats.org/officeDocument/2006/relationships/image" Target="../media/image6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8.jpg"/><Relationship Id="rId4" Type="http://schemas.openxmlformats.org/officeDocument/2006/relationships/image" Target="../media/image69.png"/><Relationship Id="rId5" Type="http://schemas.openxmlformats.org/officeDocument/2006/relationships/image" Target="../media/image6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1.gif"/><Relationship Id="rId4" Type="http://schemas.openxmlformats.org/officeDocument/2006/relationships/image" Target="../media/image76.jpg"/><Relationship Id="rId5" Type="http://schemas.openxmlformats.org/officeDocument/2006/relationships/image" Target="../media/image73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55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"/>
          <p:cNvSpPr txBox="1"/>
          <p:nvPr/>
        </p:nvSpPr>
        <p:spPr>
          <a:xfrm>
            <a:off x="1371600" y="2012040"/>
            <a:ext cx="7086240" cy="31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Summer Internship Presentation</a:t>
            </a:r>
            <a:b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Kristoffer Larsen</a:t>
            </a:r>
            <a:b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May-August 202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2</a:t>
            </a:r>
            <a:b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3fc3839f95_0_38"/>
          <p:cNvSpPr txBox="1"/>
          <p:nvPr/>
        </p:nvSpPr>
        <p:spPr>
          <a:xfrm>
            <a:off x="1995120" y="-27214"/>
            <a:ext cx="70830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latin typeface="Cabin"/>
                <a:ea typeface="Cabin"/>
                <a:cs typeface="Cabin"/>
                <a:sym typeface="Cabin"/>
              </a:rPr>
              <a:t>Clustering</a:t>
            </a:r>
            <a:endParaRPr b="0" i="0" sz="28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213" name="Google Shape;213;g13fc3839f95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500" y="1080849"/>
            <a:ext cx="3177900" cy="307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13fc3839f95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5275" y="1122699"/>
            <a:ext cx="5232852" cy="2969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13fc3839f95_0_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7025" y="4091926"/>
            <a:ext cx="3682873" cy="276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13fc3839f95_0_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5375" y="4196900"/>
            <a:ext cx="2698033" cy="262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e81c85fbf_0_42"/>
          <p:cNvSpPr txBox="1"/>
          <p:nvPr/>
        </p:nvSpPr>
        <p:spPr>
          <a:xfrm>
            <a:off x="1995120" y="-27214"/>
            <a:ext cx="70830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latin typeface="Cabin"/>
                <a:ea typeface="Cabin"/>
                <a:cs typeface="Cabin"/>
                <a:sym typeface="Cabin"/>
              </a:rPr>
              <a:t>Muskegon Lake</a:t>
            </a:r>
            <a:endParaRPr b="0" i="0" sz="28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23" name="Google Shape;223;g13e81c85fbf_0_42"/>
          <p:cNvSpPr/>
          <p:nvPr/>
        </p:nvSpPr>
        <p:spPr>
          <a:xfrm>
            <a:off x="319375" y="1201825"/>
            <a:ext cx="8257800" cy="56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Objectives: Evaluate and explore the application of aquatic remote sensing (Sentinel-2 MSI and Sentinel-3 OLCI) to Muskegon lake from 2019-2020 as a “test” case</a:t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descr="Location of the Muskegon Lake Observatory Buoy near the center of Muskegon Lake" id="224" name="Google Shape;224;g13e81c85fbf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375" y="2803625"/>
            <a:ext cx="4991100" cy="36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13e81c85fbf_0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0475" y="2391900"/>
            <a:ext cx="2845675" cy="198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13e81c85fbf_0_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0475" y="4301100"/>
            <a:ext cx="2845675" cy="255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13e81c85fbf_0_42"/>
          <p:cNvSpPr/>
          <p:nvPr/>
        </p:nvSpPr>
        <p:spPr>
          <a:xfrm>
            <a:off x="8102975" y="3245875"/>
            <a:ext cx="2304900" cy="29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bin"/>
                <a:ea typeface="Cabin"/>
                <a:cs typeface="Cabin"/>
                <a:sym typeface="Cabin"/>
              </a:rPr>
              <a:t>Sent. 3</a:t>
            </a:r>
            <a:endParaRPr sz="16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bin"/>
                <a:ea typeface="Cabin"/>
                <a:cs typeface="Cabin"/>
                <a:sym typeface="Cabin"/>
              </a:rPr>
              <a:t>Sent. 2</a:t>
            </a:r>
            <a:endParaRPr sz="1600"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fc3839f95_0_61"/>
          <p:cNvSpPr txBox="1"/>
          <p:nvPr/>
        </p:nvSpPr>
        <p:spPr>
          <a:xfrm>
            <a:off x="1995120" y="-27214"/>
            <a:ext cx="70830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latin typeface="Cabin"/>
                <a:ea typeface="Cabin"/>
                <a:cs typeface="Cabin"/>
                <a:sym typeface="Cabin"/>
              </a:rPr>
              <a:t>Processing…</a:t>
            </a:r>
            <a:endParaRPr b="0" i="0" sz="28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34" name="Google Shape;234;g13fc3839f95_0_61"/>
          <p:cNvSpPr/>
          <p:nvPr/>
        </p:nvSpPr>
        <p:spPr>
          <a:xfrm rot="-843651">
            <a:off x="7049393" y="4617435"/>
            <a:ext cx="1694160" cy="85033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13fc3839f95_0_61"/>
          <p:cNvSpPr/>
          <p:nvPr/>
        </p:nvSpPr>
        <p:spPr>
          <a:xfrm flipH="1" rot="843651">
            <a:off x="5452360" y="4617435"/>
            <a:ext cx="1694160" cy="85033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" name="Google Shape;236;g13fc3839f95_0_61"/>
          <p:cNvGrpSpPr/>
          <p:nvPr/>
        </p:nvGrpSpPr>
        <p:grpSpPr>
          <a:xfrm>
            <a:off x="6023667" y="4700545"/>
            <a:ext cx="2129229" cy="1824904"/>
            <a:chOff x="5796625" y="2541798"/>
            <a:chExt cx="1712700" cy="1230715"/>
          </a:xfrm>
        </p:grpSpPr>
        <p:sp>
          <p:nvSpPr>
            <p:cNvPr id="237" name="Google Shape;237;g13fc3839f95_0_61"/>
            <p:cNvSpPr/>
            <p:nvPr/>
          </p:nvSpPr>
          <p:spPr>
            <a:xfrm rot="-1789476">
              <a:off x="6572742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g13fc3839f95_0_61"/>
            <p:cNvSpPr txBox="1"/>
            <p:nvPr/>
          </p:nvSpPr>
          <p:spPr>
            <a:xfrm>
              <a:off x="6296613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US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R</a:t>
              </a:r>
              <a:endParaRPr b="1"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9" name="Google Shape;239;g13fc3839f95_0_61"/>
            <p:cNvSpPr/>
            <p:nvPr/>
          </p:nvSpPr>
          <p:spPr>
            <a:xfrm>
              <a:off x="5796625" y="3069013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g13fc3839f95_0_61"/>
            <p:cNvSpPr txBox="1"/>
            <p:nvPr/>
          </p:nvSpPr>
          <p:spPr>
            <a:xfrm>
              <a:off x="5840875" y="3106213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Extract and perform Statistical Analysis and visualizations in R</a:t>
              </a:r>
              <a:endParaRPr sz="800">
                <a:solidFill>
                  <a:srgbClr val="5E5E5E"/>
                </a:solidFill>
              </a:endParaRPr>
            </a:p>
          </p:txBody>
        </p:sp>
        <p:sp>
          <p:nvSpPr>
            <p:cNvPr id="241" name="Google Shape;241;g13fc3839f95_0_61"/>
            <p:cNvSpPr/>
            <p:nvPr/>
          </p:nvSpPr>
          <p:spPr>
            <a:xfrm>
              <a:off x="6607975" y="3004364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g13fc3839f95_0_61"/>
          <p:cNvSpPr/>
          <p:nvPr/>
        </p:nvSpPr>
        <p:spPr>
          <a:xfrm rot="-843651">
            <a:off x="3859577" y="4617435"/>
            <a:ext cx="1694160" cy="85033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" name="Google Shape;243;g13fc3839f95_0_61"/>
          <p:cNvGrpSpPr/>
          <p:nvPr/>
        </p:nvGrpSpPr>
        <p:grpSpPr>
          <a:xfrm>
            <a:off x="4405518" y="2771165"/>
            <a:ext cx="2129229" cy="1848686"/>
            <a:chOff x="4409300" y="1219942"/>
            <a:chExt cx="1712700" cy="1246754"/>
          </a:xfrm>
        </p:grpSpPr>
        <p:sp>
          <p:nvSpPr>
            <p:cNvPr id="244" name="Google Shape;244;g13fc3839f95_0_61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g13fc3839f95_0_61"/>
            <p:cNvSpPr txBox="1"/>
            <p:nvPr/>
          </p:nvSpPr>
          <p:spPr>
            <a:xfrm>
              <a:off x="4921731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US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ArcGIS</a:t>
              </a:r>
              <a:endParaRPr b="1"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6" name="Google Shape;246;g13fc3839f95_0_61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g13fc3839f95_0_61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g13fc3839f95_0_61"/>
            <p:cNvSpPr txBox="1"/>
            <p:nvPr/>
          </p:nvSpPr>
          <p:spPr>
            <a:xfrm>
              <a:off x="4453550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Model Build and Compute Statistics in ArcGIS</a:t>
              </a:r>
              <a:endParaRPr sz="800">
                <a:solidFill>
                  <a:srgbClr val="5E5E5E"/>
                </a:solidFill>
              </a:endParaRPr>
            </a:p>
          </p:txBody>
        </p:sp>
      </p:grpSp>
      <p:sp>
        <p:nvSpPr>
          <p:cNvPr id="249" name="Google Shape;249;g13fc3839f95_0_61"/>
          <p:cNvSpPr/>
          <p:nvPr/>
        </p:nvSpPr>
        <p:spPr>
          <a:xfrm flipH="1" rot="843651">
            <a:off x="2253914" y="4617435"/>
            <a:ext cx="1694160" cy="85033"/>
          </a:xfrm>
          <a:prstGeom prst="roundRect">
            <a:avLst>
              <a:gd fmla="val 50000" name="adj"/>
            </a:avLst>
          </a:prstGeom>
          <a:solidFill>
            <a:srgbClr val="701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0" name="Google Shape;250;g13fc3839f95_0_61"/>
          <p:cNvGrpSpPr/>
          <p:nvPr/>
        </p:nvGrpSpPr>
        <p:grpSpPr>
          <a:xfrm>
            <a:off x="2843545" y="4700545"/>
            <a:ext cx="2129229" cy="1824904"/>
            <a:chOff x="3021975" y="2541798"/>
            <a:chExt cx="1712700" cy="1230715"/>
          </a:xfrm>
        </p:grpSpPr>
        <p:sp>
          <p:nvSpPr>
            <p:cNvPr id="251" name="Google Shape;251;g13fc3839f95_0_61"/>
            <p:cNvSpPr txBox="1"/>
            <p:nvPr/>
          </p:nvSpPr>
          <p:spPr>
            <a:xfrm>
              <a:off x="3529877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US" sz="800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SNAP</a:t>
              </a:r>
              <a:endParaRPr b="1" sz="8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2" name="Google Shape;252;g13fc3839f95_0_61"/>
            <p:cNvSpPr/>
            <p:nvPr/>
          </p:nvSpPr>
          <p:spPr>
            <a:xfrm rot="-1789476">
              <a:off x="3798091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701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g13fc3839f95_0_61"/>
            <p:cNvSpPr/>
            <p:nvPr/>
          </p:nvSpPr>
          <p:spPr>
            <a:xfrm>
              <a:off x="3021975" y="3069013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g13fc3839f95_0_61"/>
            <p:cNvSpPr txBox="1"/>
            <p:nvPr/>
          </p:nvSpPr>
          <p:spPr>
            <a:xfrm>
              <a:off x="3066225" y="3106213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Process in SNAP using Case 2 regional Coast Colour (C2RCC) while also subsetting, resampling, and ‘band-mathing’ products</a:t>
              </a:r>
              <a:endParaRPr sz="800">
                <a:solidFill>
                  <a:srgbClr val="FFFFFF"/>
                </a:solidFill>
              </a:endParaRPr>
            </a:p>
          </p:txBody>
        </p:sp>
        <p:sp>
          <p:nvSpPr>
            <p:cNvPr id="255" name="Google Shape;255;g13fc3839f95_0_61"/>
            <p:cNvSpPr/>
            <p:nvPr/>
          </p:nvSpPr>
          <p:spPr>
            <a:xfrm>
              <a:off x="3833325" y="3004364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g13fc3839f95_0_61"/>
          <p:cNvSpPr/>
          <p:nvPr/>
        </p:nvSpPr>
        <p:spPr>
          <a:xfrm rot="-843651">
            <a:off x="669770" y="4617435"/>
            <a:ext cx="1694160" cy="85033"/>
          </a:xfrm>
          <a:prstGeom prst="roundRect">
            <a:avLst>
              <a:gd fmla="val 50000" name="adj"/>
            </a:avLst>
          </a:prstGeom>
          <a:solidFill>
            <a:srgbClr val="701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" name="Google Shape;257;g13fc3839f95_0_61"/>
          <p:cNvGrpSpPr/>
          <p:nvPr/>
        </p:nvGrpSpPr>
        <p:grpSpPr>
          <a:xfrm>
            <a:off x="1243780" y="2771165"/>
            <a:ext cx="2129229" cy="1848686"/>
            <a:chOff x="1637475" y="1219942"/>
            <a:chExt cx="1712700" cy="1246754"/>
          </a:xfrm>
        </p:grpSpPr>
        <p:sp>
          <p:nvSpPr>
            <p:cNvPr id="258" name="Google Shape;258;g13fc3839f95_0_61"/>
            <p:cNvSpPr/>
            <p:nvPr/>
          </p:nvSpPr>
          <p:spPr>
            <a:xfrm>
              <a:off x="1637475" y="1219942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g13fc3839f95_0_61"/>
            <p:cNvSpPr txBox="1"/>
            <p:nvPr/>
          </p:nvSpPr>
          <p:spPr>
            <a:xfrm>
              <a:off x="1926025" y="1985303"/>
              <a:ext cx="1132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US" sz="800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ESA Copernicus</a:t>
              </a:r>
              <a:endParaRPr b="1" sz="8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0" name="Google Shape;260;g13fc3839f95_0_61"/>
            <p:cNvSpPr/>
            <p:nvPr/>
          </p:nvSpPr>
          <p:spPr>
            <a:xfrm rot="10800000">
              <a:off x="2448800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g13fc3839f95_0_61"/>
            <p:cNvSpPr txBox="1"/>
            <p:nvPr/>
          </p:nvSpPr>
          <p:spPr>
            <a:xfrm>
              <a:off x="1681725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Pull cloud free products and good swaths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2" name="Google Shape;262;g13fc3839f95_0_61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701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g13fc3839f95_0_61"/>
          <p:cNvSpPr/>
          <p:nvPr/>
        </p:nvSpPr>
        <p:spPr>
          <a:xfrm>
            <a:off x="319375" y="1201825"/>
            <a:ext cx="8257800" cy="56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"When ecologists can read numbers like musician's hear notes, then perhaps we will hear symphony where we previously only sensed cacophony."</a:t>
            </a:r>
            <a:endParaRPr sz="18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~Victor Smetacek, 1986 </a:t>
            </a:r>
            <a:r>
              <a:rPr i="1" lang="en-US"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Ophilia</a:t>
            </a:r>
            <a:endParaRPr i="1" sz="18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3fc3839f95_0_156"/>
          <p:cNvSpPr txBox="1"/>
          <p:nvPr/>
        </p:nvSpPr>
        <p:spPr>
          <a:xfrm>
            <a:off x="1995120" y="-27214"/>
            <a:ext cx="70830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latin typeface="Cabin"/>
                <a:ea typeface="Cabin"/>
                <a:cs typeface="Cabin"/>
                <a:sym typeface="Cabin"/>
              </a:rPr>
              <a:t>Muskegon Lake </a:t>
            </a:r>
            <a:endParaRPr b="0" i="0" sz="28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270" name="Google Shape;270;g13fc3839f95_0_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0550" y="1200949"/>
            <a:ext cx="4437567" cy="315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3fc3839f95_0_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3038" y="4274700"/>
            <a:ext cx="2997919" cy="251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13fc3839f95_0_1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0950" y="4358225"/>
            <a:ext cx="2997926" cy="251893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13fc3839f95_0_156"/>
          <p:cNvSpPr/>
          <p:nvPr/>
        </p:nvSpPr>
        <p:spPr>
          <a:xfrm>
            <a:off x="301275" y="1200950"/>
            <a:ext cx="4204500" cy="56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latin typeface="Cabin"/>
                <a:ea typeface="Cabin"/>
                <a:cs typeface="Cabin"/>
                <a:sym typeface="Cabin"/>
              </a:rPr>
              <a:t>Analysis:</a:t>
            </a:r>
            <a:endParaRPr sz="2400" u="sng">
              <a:latin typeface="Cabin"/>
              <a:ea typeface="Cabin"/>
              <a:cs typeface="Cabin"/>
              <a:sym typeface="Cabin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bin"/>
              <a:buAutoNum type="arabicParenR"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Temporal: seasons, years, months, julian days, and hours </a:t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bin"/>
              <a:buAutoNum type="arabicParenR"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Spatial: basins (east and west)</a:t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bin"/>
              <a:buAutoNum type="arabicParenR"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Statistical comparisons: Accuracy of RS to Buoy</a:t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bin"/>
              <a:buAutoNum type="arabicParenR"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Other: Frequency occurrence, stack</a:t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mean plots, etc…</a:t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3fc3839f95_0_173"/>
          <p:cNvSpPr txBox="1"/>
          <p:nvPr/>
        </p:nvSpPr>
        <p:spPr>
          <a:xfrm>
            <a:off x="1995120" y="-27214"/>
            <a:ext cx="70830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latin typeface="Cabin"/>
                <a:ea typeface="Cabin"/>
                <a:cs typeface="Cabin"/>
                <a:sym typeface="Cabin"/>
              </a:rPr>
              <a:t>Muskegon Lake </a:t>
            </a:r>
            <a:endParaRPr b="0" i="0" sz="28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280" name="Google Shape;280;g13fc3839f95_0_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800" y="1148450"/>
            <a:ext cx="4184124" cy="3138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13fc3839f95_0_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7474" y="1191386"/>
            <a:ext cx="4184126" cy="2976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13fc3839f95_0_1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799" y="4396027"/>
            <a:ext cx="2838378" cy="2384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13fc3839f95_0_1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5815" y="4396027"/>
            <a:ext cx="2838378" cy="2384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13fc3839f95_0_1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33676" y="4396024"/>
            <a:ext cx="2838374" cy="2384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3fc3839f95_0_178"/>
          <p:cNvSpPr txBox="1"/>
          <p:nvPr/>
        </p:nvSpPr>
        <p:spPr>
          <a:xfrm>
            <a:off x="1995120" y="-27214"/>
            <a:ext cx="70830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latin typeface="Cabin"/>
                <a:ea typeface="Cabin"/>
                <a:cs typeface="Cabin"/>
                <a:sym typeface="Cabin"/>
              </a:rPr>
              <a:t>Muskegon Lake </a:t>
            </a:r>
            <a:endParaRPr b="0" i="0" sz="28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291" name="Google Shape;291;g13fc3839f95_0_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225" y="3806429"/>
            <a:ext cx="4459575" cy="344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13fc3839f95_0_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7750" y="1216225"/>
            <a:ext cx="3286949" cy="293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13fc3839f95_0_1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225" y="1216225"/>
            <a:ext cx="3654189" cy="293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13fc3839f95_0_178"/>
          <p:cNvSpPr/>
          <p:nvPr/>
        </p:nvSpPr>
        <p:spPr>
          <a:xfrm>
            <a:off x="4716100" y="4527900"/>
            <a:ext cx="4008600" cy="56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Cyanobacteria Index (CI) </a:t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=</a:t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Indicator of Harmful Algal Bloom (HABs)</a:t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3fc3839f95_0_183"/>
          <p:cNvSpPr txBox="1"/>
          <p:nvPr/>
        </p:nvSpPr>
        <p:spPr>
          <a:xfrm>
            <a:off x="1995120" y="-27214"/>
            <a:ext cx="70830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latin typeface="Cabin"/>
                <a:ea typeface="Cabin"/>
                <a:cs typeface="Cabin"/>
                <a:sym typeface="Cabin"/>
              </a:rPr>
              <a:t>Muskegon Lake - Stacked means (Chl) </a:t>
            </a:r>
            <a:endParaRPr b="0" i="0" sz="28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301" name="Google Shape;301;g13fc3839f95_0_183"/>
          <p:cNvPicPr preferRelativeResize="0"/>
          <p:nvPr/>
        </p:nvPicPr>
        <p:blipFill rotWithShape="1">
          <a:blip r:embed="rId3">
            <a:alphaModFix/>
          </a:blip>
          <a:srcRect b="14785" l="23524" r="23907" t="15240"/>
          <a:stretch/>
        </p:blipFill>
        <p:spPr>
          <a:xfrm>
            <a:off x="354775" y="1155875"/>
            <a:ext cx="4372001" cy="32736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2" name="Google Shape;302;g13fc3839f95_0_183"/>
          <p:cNvPicPr preferRelativeResize="0"/>
          <p:nvPr/>
        </p:nvPicPr>
        <p:blipFill rotWithShape="1">
          <a:blip r:embed="rId4">
            <a:alphaModFix/>
          </a:blip>
          <a:srcRect b="15407" l="23764" r="23937" t="15129"/>
          <a:stretch/>
        </p:blipFill>
        <p:spPr>
          <a:xfrm>
            <a:off x="4706125" y="3591715"/>
            <a:ext cx="4372001" cy="326628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3" name="Google Shape;303;g13fc3839f95_0_183"/>
          <p:cNvSpPr txBox="1"/>
          <p:nvPr/>
        </p:nvSpPr>
        <p:spPr>
          <a:xfrm>
            <a:off x="5226875" y="1742000"/>
            <a:ext cx="147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Sentinel-3</a:t>
            </a:r>
            <a:endParaRPr/>
          </a:p>
        </p:txBody>
      </p:sp>
      <p:sp>
        <p:nvSpPr>
          <p:cNvPr id="304" name="Google Shape;304;g13fc3839f95_0_183"/>
          <p:cNvSpPr/>
          <p:nvPr/>
        </p:nvSpPr>
        <p:spPr>
          <a:xfrm>
            <a:off x="4822025" y="1793300"/>
            <a:ext cx="309600" cy="297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13fc3839f95_0_183"/>
          <p:cNvSpPr txBox="1"/>
          <p:nvPr/>
        </p:nvSpPr>
        <p:spPr>
          <a:xfrm>
            <a:off x="3229825" y="5235100"/>
            <a:ext cx="147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Sentinel-2</a:t>
            </a:r>
            <a:endParaRPr/>
          </a:p>
        </p:txBody>
      </p:sp>
      <p:sp>
        <p:nvSpPr>
          <p:cNvPr id="306" name="Google Shape;306;g13fc3839f95_0_183"/>
          <p:cNvSpPr/>
          <p:nvPr/>
        </p:nvSpPr>
        <p:spPr>
          <a:xfrm>
            <a:off x="4287775" y="5262550"/>
            <a:ext cx="309600" cy="34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3fc3839f95_0_208"/>
          <p:cNvSpPr txBox="1"/>
          <p:nvPr/>
        </p:nvSpPr>
        <p:spPr>
          <a:xfrm>
            <a:off x="1995120" y="-27214"/>
            <a:ext cx="70830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latin typeface="Cabin"/>
                <a:ea typeface="Cabin"/>
                <a:cs typeface="Cabin"/>
                <a:sym typeface="Cabin"/>
              </a:rPr>
              <a:t>Muskegon Lake </a:t>
            </a:r>
            <a:endParaRPr b="0" i="0" sz="28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313" name="Google Shape;313;g13fc3839f95_0_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800" y="4081437"/>
            <a:ext cx="3539076" cy="270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13fc3839f95_0_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5775" y="1179475"/>
            <a:ext cx="3539076" cy="270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13fc3839f95_0_2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5763" y="4081450"/>
            <a:ext cx="3539076" cy="270195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13fc3839f95_0_208"/>
          <p:cNvSpPr/>
          <p:nvPr/>
        </p:nvSpPr>
        <p:spPr>
          <a:xfrm>
            <a:off x="501051" y="1265600"/>
            <a:ext cx="4251900" cy="56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Overall:</a:t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RS not particularly accurate</a:t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3e81c85fbf_0_53"/>
          <p:cNvSpPr txBox="1"/>
          <p:nvPr/>
        </p:nvSpPr>
        <p:spPr>
          <a:xfrm>
            <a:off x="1890950" y="0"/>
            <a:ext cx="73347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latin typeface="Cabin"/>
                <a:ea typeface="Cabin"/>
                <a:cs typeface="Cabin"/>
                <a:sym typeface="Cabin"/>
              </a:rPr>
              <a:t>QWIP Score (Quality Water Index Polynomial)</a:t>
            </a:r>
            <a:endParaRPr b="0" i="0" sz="28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323" name="Google Shape;323;g13e81c85fbf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275" y="1264036"/>
            <a:ext cx="5400675" cy="20764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4" name="Google Shape;324;g13e81c85fbf_0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100" y="5768586"/>
            <a:ext cx="2943225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13e81c85fbf_0_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600" y="4505561"/>
            <a:ext cx="2562225" cy="100012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13e81c85fbf_0_53"/>
          <p:cNvSpPr/>
          <p:nvPr/>
        </p:nvSpPr>
        <p:spPr>
          <a:xfrm>
            <a:off x="3615601" y="4051600"/>
            <a:ext cx="4402500" cy="56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Apparent Visible Wavelength (AVW): one-dimensional geophysical metric of color </a:t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Normalized Difference Index (NDI): used on red (665 nm) and green (492 nm) </a:t>
            </a:r>
            <a:r>
              <a:rPr lang="en-US" sz="2400">
                <a:latin typeface="Cabin"/>
                <a:ea typeface="Cabin"/>
                <a:cs typeface="Cabin"/>
                <a:sym typeface="Cabin"/>
              </a:rPr>
              <a:t>wavelengths</a:t>
            </a:r>
            <a:r>
              <a:rPr lang="en-US" sz="2400">
                <a:latin typeface="Cabin"/>
                <a:ea typeface="Cabin"/>
                <a:cs typeface="Cabin"/>
                <a:sym typeface="Cabin"/>
              </a:rPr>
              <a:t> </a:t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27" name="Google Shape;327;g13e81c85fbf_0_53"/>
          <p:cNvSpPr/>
          <p:nvPr/>
        </p:nvSpPr>
        <p:spPr>
          <a:xfrm>
            <a:off x="6100325" y="1264025"/>
            <a:ext cx="2862300" cy="4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Why care? Easy to implement in ocean color processing chains to quantify and flag questionable spectra for analysis</a:t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3fc3839f95_0_231"/>
          <p:cNvSpPr txBox="1"/>
          <p:nvPr/>
        </p:nvSpPr>
        <p:spPr>
          <a:xfrm>
            <a:off x="1995120" y="-27214"/>
            <a:ext cx="70830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latin typeface="Cabin"/>
                <a:ea typeface="Cabin"/>
                <a:cs typeface="Cabin"/>
                <a:sym typeface="Cabin"/>
              </a:rPr>
              <a:t>QWIP Scores</a:t>
            </a:r>
            <a:endParaRPr b="0" i="0" sz="28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334" name="Google Shape;334;g13fc3839f95_0_231"/>
          <p:cNvPicPr preferRelativeResize="0"/>
          <p:nvPr/>
        </p:nvPicPr>
        <p:blipFill rotWithShape="1">
          <a:blip r:embed="rId3">
            <a:alphaModFix/>
          </a:blip>
          <a:srcRect b="0" l="12659" r="15490" t="0"/>
          <a:stretch/>
        </p:blipFill>
        <p:spPr>
          <a:xfrm>
            <a:off x="311850" y="1169125"/>
            <a:ext cx="4065225" cy="37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13fc3839f95_0_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7725" y="1169124"/>
            <a:ext cx="3669849" cy="28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13fc3839f95_0_2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7725" y="4117425"/>
            <a:ext cx="3894707" cy="2565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g13fc3839f95_0_231"/>
          <p:cNvSpPr/>
          <p:nvPr/>
        </p:nvSpPr>
        <p:spPr>
          <a:xfrm>
            <a:off x="311850" y="4921975"/>
            <a:ext cx="5056500" cy="4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bin"/>
                <a:ea typeface="Cabin"/>
                <a:cs typeface="Cabin"/>
                <a:sym typeface="Cabin"/>
              </a:rPr>
              <a:t>| QWIP Score | &gt;= 0.2 Flagged</a:t>
            </a:r>
            <a:endParaRPr sz="20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bin"/>
                <a:ea typeface="Cabin"/>
                <a:cs typeface="Cabin"/>
                <a:sym typeface="Cabin"/>
              </a:rPr>
              <a:t>Interesting Characteristics of QWIP:</a:t>
            </a:r>
            <a:endParaRPr sz="2000">
              <a:latin typeface="Cabin"/>
              <a:ea typeface="Cabin"/>
              <a:cs typeface="Cabin"/>
              <a:sym typeface="Cabin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bin"/>
              <a:buAutoNum type="arabicParenR"/>
            </a:pPr>
            <a:r>
              <a:rPr lang="en-US" sz="2000">
                <a:latin typeface="Cabin"/>
                <a:ea typeface="Cabin"/>
                <a:cs typeface="Cabin"/>
                <a:sym typeface="Cabin"/>
              </a:rPr>
              <a:t>Low QWIP ~ incorrect removal surface reflected skylight</a:t>
            </a:r>
            <a:endParaRPr sz="2000">
              <a:latin typeface="Cabin"/>
              <a:ea typeface="Cabin"/>
              <a:cs typeface="Cabin"/>
              <a:sym typeface="Cabin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bin"/>
              <a:buAutoNum type="arabicParenR"/>
            </a:pPr>
            <a:r>
              <a:rPr lang="en-US" sz="2000">
                <a:latin typeface="Cabin"/>
                <a:ea typeface="Cabin"/>
                <a:cs typeface="Cabin"/>
                <a:sym typeface="Cabin"/>
              </a:rPr>
              <a:t>Low QWIP ~ optically shallow water</a:t>
            </a:r>
            <a:endParaRPr sz="2000"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3e81c85fbf_0_0"/>
          <p:cNvSpPr txBox="1"/>
          <p:nvPr/>
        </p:nvSpPr>
        <p:spPr>
          <a:xfrm>
            <a:off x="1995120" y="-27214"/>
            <a:ext cx="70830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latin typeface="Cabin"/>
                <a:ea typeface="Cabin"/>
                <a:cs typeface="Cabin"/>
                <a:sym typeface="Cabin"/>
              </a:rPr>
              <a:t>Overview</a:t>
            </a:r>
            <a:endParaRPr b="0" i="0" sz="28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41" name="Google Shape;141;g13e81c85fbf_0_0"/>
          <p:cNvSpPr/>
          <p:nvPr/>
        </p:nvSpPr>
        <p:spPr>
          <a:xfrm>
            <a:off x="464750" y="1430650"/>
            <a:ext cx="5501400" cy="3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300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2400"/>
              <a:buFont typeface="Cabin"/>
              <a:buChar char="•"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Background</a:t>
            </a:r>
            <a:br>
              <a:rPr b="0" i="0" lang="en-US" sz="2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</a:br>
            <a:endParaRPr b="0" i="0" sz="24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300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bin"/>
              <a:buChar char="•"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Project Work: Water Science Group</a:t>
            </a:r>
            <a:br>
              <a:rPr b="0" i="0" lang="en-US" sz="2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</a:br>
            <a:endParaRPr b="0" i="0" sz="24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300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bin"/>
              <a:buChar char="•"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Learning </a:t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30020" lvl="0" marL="34308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bin"/>
              <a:buChar char="•"/>
            </a:pPr>
            <a:r>
              <a:rPr lang="en-US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Questions</a:t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2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</a:br>
            <a:endParaRPr b="0" i="0" sz="24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3fc3839f95_0_243"/>
          <p:cNvSpPr txBox="1"/>
          <p:nvPr/>
        </p:nvSpPr>
        <p:spPr>
          <a:xfrm>
            <a:off x="1995120" y="-27214"/>
            <a:ext cx="70830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latin typeface="Cabin"/>
                <a:ea typeface="Cabin"/>
                <a:cs typeface="Cabin"/>
                <a:sym typeface="Cabin"/>
              </a:rPr>
              <a:t>QWIP Scores</a:t>
            </a:r>
            <a:endParaRPr b="0" i="0" sz="28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344" name="Google Shape;344;g13fc3839f95_0_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325" y="1169104"/>
            <a:ext cx="4934051" cy="3408476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g13fc3839f95_0_243"/>
          <p:cNvSpPr/>
          <p:nvPr/>
        </p:nvSpPr>
        <p:spPr>
          <a:xfrm>
            <a:off x="5242375" y="1264025"/>
            <a:ext cx="3720300" cy="4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bin"/>
              <a:buAutoNum type="arabicParenR"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The Wei or quality assurance (QA) system matches spectra to 23 optical water types from purple blue to yellow and assigns a metric [0,1].</a:t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bin"/>
              <a:buAutoNum type="arabicParenR"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QA Score &lt; 0.5 flagged</a:t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346" name="Google Shape;346;g13fc3839f95_0_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671" y="4940346"/>
            <a:ext cx="2531690" cy="10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g13fc3839f95_0_243"/>
          <p:cNvSpPr/>
          <p:nvPr/>
        </p:nvSpPr>
        <p:spPr>
          <a:xfrm>
            <a:off x="3712300" y="5671250"/>
            <a:ext cx="3575400" cy="14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The money question?</a:t>
            </a:r>
            <a:endParaRPr sz="240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48" name="Google Shape;348;g13fc3839f95_0_243"/>
          <p:cNvSpPr/>
          <p:nvPr/>
        </p:nvSpPr>
        <p:spPr>
          <a:xfrm rot="-3021490">
            <a:off x="2951026" y="4788404"/>
            <a:ext cx="967732" cy="392447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13fc3839f95_0_243"/>
          <p:cNvSpPr/>
          <p:nvPr/>
        </p:nvSpPr>
        <p:spPr>
          <a:xfrm rot="-3062200">
            <a:off x="1217162" y="6112272"/>
            <a:ext cx="919814" cy="47654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3fc3839f95_0_261"/>
          <p:cNvSpPr txBox="1"/>
          <p:nvPr/>
        </p:nvSpPr>
        <p:spPr>
          <a:xfrm>
            <a:off x="1995120" y="-27214"/>
            <a:ext cx="70830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latin typeface="Cabin"/>
                <a:ea typeface="Cabin"/>
                <a:cs typeface="Cabin"/>
                <a:sym typeface="Cabin"/>
              </a:rPr>
              <a:t>QWIP Scores</a:t>
            </a:r>
            <a:endParaRPr b="0" i="0" sz="28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356" name="Google Shape;356;g13fc3839f95_0_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875" y="1489050"/>
            <a:ext cx="3413876" cy="2692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13fc3839f95_0_2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1438" y="4143042"/>
            <a:ext cx="3413876" cy="2692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13fc3839f95_0_2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863" y="4143050"/>
            <a:ext cx="3413876" cy="2692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13fc3839f95_0_2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1450" y="1489050"/>
            <a:ext cx="3413876" cy="2692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430f8d3feb_0_1"/>
          <p:cNvSpPr txBox="1"/>
          <p:nvPr/>
        </p:nvSpPr>
        <p:spPr>
          <a:xfrm>
            <a:off x="1995120" y="-27214"/>
            <a:ext cx="70830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latin typeface="Cabin"/>
                <a:ea typeface="Cabin"/>
                <a:cs typeface="Cabin"/>
                <a:sym typeface="Cabin"/>
              </a:rPr>
              <a:t>QWIP Scores - AVW</a:t>
            </a:r>
            <a:endParaRPr b="0" i="0" sz="28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366" name="Google Shape;366;g1430f8d3feb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250" y="1157825"/>
            <a:ext cx="3938075" cy="309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1430f8d3feb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0050" y="1157814"/>
            <a:ext cx="3938075" cy="3090314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1430f8d3feb_0_1"/>
          <p:cNvSpPr/>
          <p:nvPr/>
        </p:nvSpPr>
        <p:spPr>
          <a:xfrm>
            <a:off x="311250" y="4366975"/>
            <a:ext cx="7333800" cy="31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bin"/>
              <a:buAutoNum type="arabicParenR"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AVW really is just a measure of the dominant color of the water</a:t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bin"/>
              <a:buAutoNum type="arabicParenR"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For blue and brown water, as AVW increases </a:t>
            </a:r>
            <a:r>
              <a:rPr lang="en-US" sz="2400">
                <a:latin typeface="Cabin"/>
                <a:ea typeface="Cabin"/>
                <a:cs typeface="Cabin"/>
                <a:sym typeface="Cabin"/>
              </a:rPr>
              <a:t>there's</a:t>
            </a:r>
            <a:r>
              <a:rPr lang="en-US" sz="2400">
                <a:latin typeface="Cabin"/>
                <a:ea typeface="Cabin"/>
                <a:cs typeface="Cabin"/>
                <a:sym typeface="Cabin"/>
              </a:rPr>
              <a:t> not a significant trend with Chl</a:t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bin"/>
              <a:buAutoNum type="arabicParenR"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For green water, an obvious relationship can be visualized between AVW and Chl</a:t>
            </a:r>
            <a:endParaRPr sz="2400"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3e81c85fbf_0_48"/>
          <p:cNvSpPr txBox="1"/>
          <p:nvPr/>
        </p:nvSpPr>
        <p:spPr>
          <a:xfrm>
            <a:off x="1995120" y="-27214"/>
            <a:ext cx="70830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latin typeface="Cabin"/>
                <a:ea typeface="Cabin"/>
                <a:cs typeface="Cabin"/>
                <a:sym typeface="Cabin"/>
              </a:rPr>
              <a:t>VIIRS NRT &amp; SQ</a:t>
            </a:r>
            <a:endParaRPr b="0" i="0" sz="28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75" name="Google Shape;375;g13e81c85fbf_0_48"/>
          <p:cNvSpPr/>
          <p:nvPr/>
        </p:nvSpPr>
        <p:spPr>
          <a:xfrm>
            <a:off x="292725" y="1265600"/>
            <a:ext cx="3183900" cy="56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Objective: Investigate the extent of differences in near real time (NRT) and science quality (SQ) VIIRS (everyday temporal </a:t>
            </a:r>
            <a:r>
              <a:rPr lang="en-US" sz="2400">
                <a:latin typeface="Cabin"/>
                <a:ea typeface="Cabin"/>
                <a:cs typeface="Cabin"/>
                <a:sym typeface="Cabin"/>
              </a:rPr>
              <a:t>resolution</a:t>
            </a:r>
            <a:r>
              <a:rPr lang="en-US" sz="2400">
                <a:latin typeface="Cabin"/>
                <a:ea typeface="Cabin"/>
                <a:cs typeface="Cabin"/>
                <a:sym typeface="Cabin"/>
              </a:rPr>
              <a:t>) products from JPSS1 and SNPP</a:t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bin"/>
              <a:buAutoNum type="arabicParenR"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Major difference: latency and ancillary data used</a:t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376" name="Google Shape;376;g13e81c85fbf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6613" y="1401375"/>
            <a:ext cx="5667375" cy="441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430f8d3feb_0_12"/>
          <p:cNvSpPr txBox="1"/>
          <p:nvPr/>
        </p:nvSpPr>
        <p:spPr>
          <a:xfrm>
            <a:off x="1995120" y="-27214"/>
            <a:ext cx="70830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latin typeface="Cabin"/>
                <a:ea typeface="Cabin"/>
                <a:cs typeface="Cabin"/>
                <a:sym typeface="Cabin"/>
              </a:rPr>
              <a:t>VIIRS NRT &amp; SQ</a:t>
            </a:r>
            <a:endParaRPr b="0" i="0" sz="28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383" name="Google Shape;383;g1430f8d3feb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050" y="1165150"/>
            <a:ext cx="3710650" cy="347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1430f8d3feb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7475" y="1165153"/>
            <a:ext cx="3710650" cy="3616603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1430f8d3feb_0_12"/>
          <p:cNvSpPr/>
          <p:nvPr/>
        </p:nvSpPr>
        <p:spPr>
          <a:xfrm>
            <a:off x="308050" y="5075750"/>
            <a:ext cx="8656800" cy="15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bin"/>
              <a:buAutoNum type="arabicParenR"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Chl </a:t>
            </a:r>
            <a:r>
              <a:rPr lang="en-US" sz="2400">
                <a:latin typeface="Cabin"/>
                <a:ea typeface="Cabin"/>
                <a:cs typeface="Cabin"/>
                <a:sym typeface="Cabin"/>
              </a:rPr>
              <a:t>retrievals</a:t>
            </a:r>
            <a:r>
              <a:rPr lang="en-US" sz="2400">
                <a:latin typeface="Cabin"/>
                <a:ea typeface="Cabin"/>
                <a:cs typeface="Cabin"/>
                <a:sym typeface="Cabin"/>
              </a:rPr>
              <a:t> and Reflectance (410) show very good relationship at Lake Erie Stations</a:t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bin"/>
              <a:buAutoNum type="arabicParenR"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What about elsewhere? different optical environment? spatial variation?</a:t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430f8d3feb_0_21"/>
          <p:cNvSpPr txBox="1"/>
          <p:nvPr/>
        </p:nvSpPr>
        <p:spPr>
          <a:xfrm>
            <a:off x="1995120" y="-27214"/>
            <a:ext cx="70830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latin typeface="Cabin"/>
                <a:ea typeface="Cabin"/>
                <a:cs typeface="Cabin"/>
                <a:sym typeface="Cabin"/>
              </a:rPr>
              <a:t>Spatial Variation (relatively clear)</a:t>
            </a:r>
            <a:endParaRPr b="0" i="0" sz="28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392" name="Google Shape;392;g1430f8d3feb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625" y="1139800"/>
            <a:ext cx="5735876" cy="5691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g1430f8d3feb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139801"/>
            <a:ext cx="1690325" cy="1959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1430f8d3feb_0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" y="3012137"/>
            <a:ext cx="1690325" cy="1946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1430f8d3feb_0_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800" y="4918425"/>
            <a:ext cx="1690325" cy="1939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430f8d3feb_0_32"/>
          <p:cNvSpPr txBox="1"/>
          <p:nvPr/>
        </p:nvSpPr>
        <p:spPr>
          <a:xfrm>
            <a:off x="1995120" y="-27214"/>
            <a:ext cx="70830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latin typeface="Cabin"/>
                <a:ea typeface="Cabin"/>
                <a:cs typeface="Cabin"/>
                <a:sym typeface="Cabin"/>
              </a:rPr>
              <a:t>Spatial Variation (cloudy)</a:t>
            </a:r>
            <a:endParaRPr b="0" i="0" sz="28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402" name="Google Shape;402;g1430f8d3feb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4355" y="1152675"/>
            <a:ext cx="5943271" cy="570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g1430f8d3feb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152676"/>
            <a:ext cx="1690325" cy="1944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g1430f8d3feb_0_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" y="3031162"/>
            <a:ext cx="1690325" cy="194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g1430f8d3feb_0_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802" y="4979509"/>
            <a:ext cx="1690324" cy="1945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430f8d3feb_0_42"/>
          <p:cNvSpPr txBox="1"/>
          <p:nvPr/>
        </p:nvSpPr>
        <p:spPr>
          <a:xfrm>
            <a:off x="1995120" y="-27214"/>
            <a:ext cx="70830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latin typeface="Cabin"/>
                <a:ea typeface="Cabin"/>
                <a:cs typeface="Cabin"/>
                <a:sym typeface="Cabin"/>
              </a:rPr>
              <a:t>Lake Michigan Optics</a:t>
            </a:r>
            <a:endParaRPr b="0" i="0" sz="28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412" name="Google Shape;412;g1430f8d3feb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075" y="1152700"/>
            <a:ext cx="5789599" cy="5705301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g1430f8d3feb_0_42"/>
          <p:cNvSpPr/>
          <p:nvPr/>
        </p:nvSpPr>
        <p:spPr>
          <a:xfrm>
            <a:off x="6260275" y="1152700"/>
            <a:ext cx="2704500" cy="55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Hypothesis: Lake Michigan (more clear) may be more impacted due to aerosol correction in clearer (darker) waters being larger as opposed to Lake Erie (less clear). </a:t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3e81c85fbf_0_58"/>
          <p:cNvSpPr txBox="1"/>
          <p:nvPr/>
        </p:nvSpPr>
        <p:spPr>
          <a:xfrm>
            <a:off x="1995120" y="-27214"/>
            <a:ext cx="70830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latin typeface="Cabin"/>
                <a:ea typeface="Cabin"/>
                <a:cs typeface="Cabin"/>
                <a:sym typeface="Cabin"/>
              </a:rPr>
              <a:t>Toxins &amp; Scum</a:t>
            </a:r>
            <a:endParaRPr b="0" i="0" sz="28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20" name="Google Shape;420;g13e81c85fbf_0_58"/>
          <p:cNvSpPr/>
          <p:nvPr/>
        </p:nvSpPr>
        <p:spPr>
          <a:xfrm>
            <a:off x="292725" y="1265600"/>
            <a:ext cx="8851200" cy="56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Objective: Lots of models exists to detect harmful algal blooms (HABs), but generally there is not a remote sensing method of deriving toxin concentrations from these HABs</a:t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Lake Erie is full of Cyanobacteria which produce Microcystin, a human carcinogen and liver toxin</a:t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descr="https://encrypted-tbn0.gstatic.com/images?q=tbn:ANd9GcTYD96jWShPvTpVZ6OU4wINqqfoOh9ejjl6UJwQfFdDvBIbQvxI6AQvAAJqlsYM8_bNUV0&amp;usqp=CAU" id="421" name="Google Shape;421;g13e81c85fbf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8513" y="2607175"/>
            <a:ext cx="2466975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g13e81c85fbf_0_58"/>
          <p:cNvSpPr/>
          <p:nvPr/>
        </p:nvSpPr>
        <p:spPr>
          <a:xfrm rot="-5400000">
            <a:off x="4064350" y="4636675"/>
            <a:ext cx="678900" cy="57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430f8d3feb_38_3"/>
          <p:cNvSpPr txBox="1"/>
          <p:nvPr/>
        </p:nvSpPr>
        <p:spPr>
          <a:xfrm>
            <a:off x="1995120" y="-27214"/>
            <a:ext cx="70830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latin typeface="Cabin"/>
                <a:ea typeface="Cabin"/>
                <a:cs typeface="Cabin"/>
                <a:sym typeface="Cabin"/>
              </a:rPr>
              <a:t>Toxins &amp; Scum</a:t>
            </a:r>
            <a:endParaRPr b="0" i="0" sz="28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29" name="Google Shape;429;g1430f8d3feb_38_3"/>
          <p:cNvSpPr/>
          <p:nvPr/>
        </p:nvSpPr>
        <p:spPr>
          <a:xfrm>
            <a:off x="319250" y="1168750"/>
            <a:ext cx="8585400" cy="12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Two types of toxins:</a:t>
            </a:r>
            <a:br>
              <a:rPr lang="en-US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</a:br>
            <a:r>
              <a:rPr lang="en-US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Particulate Microcystin - unable to pass through filter</a:t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Dissolved Microcystin - passes through filter </a:t>
            </a:r>
            <a:r>
              <a:rPr b="1" lang="en-US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(more important)</a:t>
            </a:r>
            <a:endParaRPr b="0" i="0" sz="24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430" name="Google Shape;430;g1430f8d3feb_38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200" y="2545025"/>
            <a:ext cx="4206916" cy="413795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g1430f8d3feb_38_3"/>
          <p:cNvSpPr/>
          <p:nvPr/>
        </p:nvSpPr>
        <p:spPr>
          <a:xfrm>
            <a:off x="319250" y="2805750"/>
            <a:ext cx="4551900" cy="3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bin"/>
              <a:buAutoNum type="arabicParenR"/>
            </a:pPr>
            <a:r>
              <a:rPr lang="en-US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Try to predict with scum index (SSI) which is essentially NDVI.</a:t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bin"/>
              <a:buAutoNum type="arabicParenR"/>
            </a:pPr>
            <a:r>
              <a:rPr lang="en-US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Higher SSI (close to 1) indicate green/healthy vegetation </a:t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bin"/>
              <a:buAutoNum type="arabicParenR"/>
            </a:pPr>
            <a:r>
              <a:rPr lang="en-US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Pixel = scum if SSI &gt; 0 </a:t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"/>
          <p:cNvSpPr txBox="1"/>
          <p:nvPr/>
        </p:nvSpPr>
        <p:spPr>
          <a:xfrm>
            <a:off x="1995120" y="-27214"/>
            <a:ext cx="70830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My Background</a:t>
            </a:r>
            <a:endParaRPr b="0" i="0" sz="28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48" name="Google Shape;148;p2"/>
          <p:cNvSpPr/>
          <p:nvPr/>
        </p:nvSpPr>
        <p:spPr>
          <a:xfrm>
            <a:off x="464750" y="1430650"/>
            <a:ext cx="6170100" cy="54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/>
          <a:p>
            <a:pPr indent="-3300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2400"/>
              <a:buFont typeface="Cabin"/>
              <a:buChar char="•"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Hometown: Ypsilanti, MI</a:t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bin"/>
              <a:buChar char="•"/>
            </a:pPr>
            <a:r>
              <a:rPr lang="en-US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Entering senior year at Michigan Tech </a:t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-3300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bin"/>
              <a:buChar char="•"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B.S. in </a:t>
            </a:r>
            <a:r>
              <a:rPr lang="en-US" sz="2400">
                <a:latin typeface="Cabin"/>
                <a:ea typeface="Cabin"/>
                <a:cs typeface="Cabin"/>
                <a:sym typeface="Cabin"/>
              </a:rPr>
              <a:t>Statistics</a:t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-330020" lvl="0" marL="34308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bin"/>
              <a:buChar char="•"/>
            </a:pPr>
            <a:r>
              <a:rPr lang="en-US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Work in Tech’s MIIL (Medical Imaging and Informatics Laboratory) under Dr. Weihua Zhou doing computer vision and medical image fusion</a:t>
            </a:r>
            <a:br>
              <a:rPr b="0" i="0" lang="en-US" sz="2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</a:br>
            <a:endParaRPr b="0" i="0" sz="24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300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bin"/>
              <a:buChar char="•"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First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time as a summer intern here at MTRI</a:t>
            </a:r>
            <a:br>
              <a:rPr b="0" i="0" lang="en-US" sz="2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</a:br>
            <a:endParaRPr b="0" i="0" sz="24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49" name="Google Shape;149;p2"/>
          <p:cNvSpPr/>
          <p:nvPr/>
        </p:nvSpPr>
        <p:spPr>
          <a:xfrm>
            <a:off x="155520" y="-144360"/>
            <a:ext cx="3045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"/>
          <p:cNvSpPr/>
          <p:nvPr/>
        </p:nvSpPr>
        <p:spPr>
          <a:xfrm>
            <a:off x="307800" y="7920"/>
            <a:ext cx="3045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"/>
          <p:cNvSpPr/>
          <p:nvPr/>
        </p:nvSpPr>
        <p:spPr>
          <a:xfrm>
            <a:off x="460440" y="160200"/>
            <a:ext cx="3045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ichigan Tech Huskies logo and symbol, meaning, history, PNG" id="152" name="Google Shape;15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9600" y="2795475"/>
            <a:ext cx="4286251" cy="2697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430f8d3feb_38_14"/>
          <p:cNvSpPr txBox="1"/>
          <p:nvPr/>
        </p:nvSpPr>
        <p:spPr>
          <a:xfrm>
            <a:off x="1995120" y="-27214"/>
            <a:ext cx="70830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latin typeface="Cabin"/>
                <a:ea typeface="Cabin"/>
                <a:cs typeface="Cabin"/>
                <a:sym typeface="Cabin"/>
              </a:rPr>
              <a:t>Toxins &amp; Scum - Microcystin</a:t>
            </a:r>
            <a:endParaRPr b="0" i="0" sz="28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438" name="Google Shape;438;g1430f8d3feb_38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3250" y="1191374"/>
            <a:ext cx="3594875" cy="395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g1430f8d3feb_38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275" y="1191378"/>
            <a:ext cx="3594875" cy="3952814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g1430f8d3feb_38_14"/>
          <p:cNvSpPr/>
          <p:nvPr/>
        </p:nvSpPr>
        <p:spPr>
          <a:xfrm>
            <a:off x="235300" y="5144200"/>
            <a:ext cx="9144000" cy="12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NDVI/SSI isn’t really the best indicator for dissolved microcystin,</a:t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but stronger relationship for particulate microcystin</a:t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Limitations: data (few scum samples), spatial resolution, lifecycle</a:t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430f8d3feb_38_23"/>
          <p:cNvSpPr txBox="1"/>
          <p:nvPr/>
        </p:nvSpPr>
        <p:spPr>
          <a:xfrm>
            <a:off x="1995120" y="-27214"/>
            <a:ext cx="70830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latin typeface="Cabin"/>
                <a:ea typeface="Cabin"/>
                <a:cs typeface="Cabin"/>
                <a:sym typeface="Cabin"/>
              </a:rPr>
              <a:t>Toxins &amp; Scum - Microcystin</a:t>
            </a:r>
            <a:endParaRPr b="0" i="0" sz="28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447" name="Google Shape;447;g1430f8d3feb_38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800" y="1155275"/>
            <a:ext cx="4010525" cy="4409849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g1430f8d3feb_38_23"/>
          <p:cNvSpPr/>
          <p:nvPr/>
        </p:nvSpPr>
        <p:spPr>
          <a:xfrm>
            <a:off x="4549375" y="2294100"/>
            <a:ext cx="4209900" cy="22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In-situ “scum” samples don’t differ significantly from normal sample for dissolved microcystin, but vary significantly for particulate microcystin concentrations. </a:t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g1430f8d3feb_38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900" y="1145125"/>
            <a:ext cx="3979851" cy="3747451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g1430f8d3feb_38_32"/>
          <p:cNvSpPr/>
          <p:nvPr/>
        </p:nvSpPr>
        <p:spPr>
          <a:xfrm>
            <a:off x="4462075" y="1145125"/>
            <a:ext cx="4607700" cy="49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If particulate is known, is there a way to generate dissolved concentrations? </a:t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bin"/>
              <a:buAutoNum type="arabicParenR"/>
            </a:pPr>
            <a:r>
              <a:rPr lang="en-US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Not really, high seasonal variation and micro-temporal variation</a:t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bin"/>
              <a:buAutoNum type="arabicParenR"/>
            </a:pPr>
            <a:r>
              <a:rPr lang="en-US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Relationship is complex </a:t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56" name="Google Shape;456;g1430f8d3feb_38_32"/>
          <p:cNvSpPr txBox="1"/>
          <p:nvPr/>
        </p:nvSpPr>
        <p:spPr>
          <a:xfrm>
            <a:off x="1995120" y="-27214"/>
            <a:ext cx="70830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latin typeface="Cabin"/>
                <a:ea typeface="Cabin"/>
                <a:cs typeface="Cabin"/>
                <a:sym typeface="Cabin"/>
              </a:rPr>
              <a:t>Toxins &amp; Scum - Microcystin</a:t>
            </a:r>
            <a:endParaRPr b="0" i="0" sz="28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430f8d4367_0_0"/>
          <p:cNvSpPr txBox="1"/>
          <p:nvPr/>
        </p:nvSpPr>
        <p:spPr>
          <a:xfrm>
            <a:off x="1995120" y="-27214"/>
            <a:ext cx="70830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latin typeface="Cabin"/>
                <a:ea typeface="Cabin"/>
                <a:cs typeface="Cabin"/>
                <a:sym typeface="Cabin"/>
              </a:rPr>
              <a:t>Toxins &amp; Scum - Microcystin</a:t>
            </a:r>
            <a:endParaRPr b="0" i="0" sz="28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63" name="Google Shape;463;g1430f8d4367_0_0"/>
          <p:cNvSpPr/>
          <p:nvPr/>
        </p:nvSpPr>
        <p:spPr>
          <a:xfrm>
            <a:off x="318325" y="1172250"/>
            <a:ext cx="4607700" cy="49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Well if can’t predict dissolved microcystin yet, try to get a better grasp on particulate microcystin.</a:t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(Red = 669.52 &amp; NIR = 802.54)</a:t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Experiment with NIR bands (larger variation in Rrs as wavelength increases). </a:t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descr="data:image/jpeg;base64,/9j/4AAQSkZJRgABAQAAAQABAAD/2wCEAAkGBw0QDQ0NDw4PDw0NDQ0ODQ0QFQ8SDg0QFREWFhURFhUYHSggGBolHBUVITEtJSkrLi4uFyE/ODMsNygtMCsBCgoKBQUFDgUFDisZExkrKysrKysrKysrKysrKysrKysrKysrKysrKysrKysrKysrKysrKysrKysrKysrKysrK//AABEIAHsBLAMBIgACEQEDEQH/xAAcAAEAAwEBAQEBAAAAAAAAAAAAAQYHBQQDAgj/xABHEAABAwMCAgcGAQYKCwAAAAABAAIDBAURBhIhMQcTFEFRYZEiMlRxgdMVI0J0obHBFjU2Q1V1k7LR8CQlMzdSYnKCs7Th/8QAFAEBAAAAAAAAAAAAAAAAAAAAAP/EABQRAQAAAAAAAAAAAAAAAAAAAAD/2gAMAwEAAhEDEQA/ANwRFKCFKhSgIiICIiAiIgIiICIiAiIgIiICIiAiIgIiICIiAiIgIiICIiAiIgIiICIiCEREEoiICIiAiIgIiICIiAiIghFKIChFR9f3Kokq7dZqWV8U1bJ1tRMw4fFSxnLiD3E8kF4UrHOlnVVfbrxbeyySGFlOZZqYZLZmMLi/cP8AoB4+S0G43pk9lnr6WT2X0UksT282nYT6goLCiyye+Vg0QyuFRJ2s07XGoz+Uz2jbnPy4L59IV6rY9O2SeGpkiqKk25sszT7b+spiXE/M8UGsKFm0nR/esHZqSq349ncwFufPivb0VahraltfQ1zmyVdrqTTvnbymGXDPzy0/qQXxSihAUqvdIFXLDZ7hNE8xyx07nMe3g5pyOIVH07pG8VdDS1Z1DVsNTBHLs2ghu4ZxnPFBrKLM9FXG6Ul6msdfVCta6m7TTVGAHtAPI/r9PNXW8amt1G5rKqsgge7iGyPa1xHjhB10XwpKuKaNssUjJInDLZGEOaR8wq5qDV9ubDWU8dfTisZTzlkbZG9YHhhIx5oLUiyW21dyqNIUlyjqZTX0hqapzi4/6QyKqlDo3jvGxv6lpVgusdZR01ZH7lREyQDvaSOLT5g5H0QdBERAREQQiKUBERAREQEREBERAREQEREEIpRAWd0H5TWdcXcTT2unZF5BxBP94rRFndzzR6spKl3CC60RpC7u6+M5aCfMY9EHi1XCyTWVjje0OZJRV7HtPEOaaecEFcSOd1ndd7BO49kqqWoqbVI7kMtduiz/AJ4jzV3vGmqqXUlqujNnZaOnqY5suxJufFK0YbjjxeF+ulLRf4tQiOPa2rgcX00juAyeDmE+BAHoEFOqf93zP0Zv/tL59JwcdLafDThxdaw0nkD2U4Ksk2j606TbZwI+2CFrCN35PIn3+9jw8lGsdHVtVZbRQxCPr6J1AZtzsMxFDsfg448UFd1ZFrOhpXVL7lFNA0jrzTxs62Jh5vALBnHkVd+i+z0VPbmz0s7qo1zjUT1b8b5pDnOR+bg5GPHKtk0LXsdG9ocx7S17TxDmkYIIVK0FpmutdVXUwLH2iSQzUftHrIXHGWbccu76eaCw6qvwoKU1Rp56kB7GdVTt3Snd348AuZo3WzblJNGKGtpepY1+6pYGNfk4w3jxKtWEwgrPSb/EVz/RX/tCzux2vV7bRTT0lxpzAKSN8FKGM60R7chmXMwTjzWoa0tktXbK2kh29bPA6OPccNyccz3L6aSt8lNbaKllx1sFNFHJtOW7mtwcHvQUPoepYJxVXmWplqro7MFUJQGml28erDR44HHy7uKq2jrkJHV1fU2SqulTVVcwNS1sb4mRg4ETA88Mcf1K/s0nV0l/Nxoer7DXM23GnLtuHg8JGtxgnv8AqfFeCm07fLVUVbbU2mqbfVTOnZTzuMbqaR3PBHMf4BBW7ZUV1DQ6lkio6mhojTtmoYZgMwSPOx+zBIwM5VjptB2w6a2ugY6V1C6qdU4HXGbqy/fu58+C6endHVbqW5NutSZ57qHCaNjnmCnaWkBsYPAEeIHcFxPwHVTKF9njfRuphG6GOvc5wm6nBwwsx72OGUHZ6GI2v0xb2OGWvbWtcPEGrmBC+PQbI78FETju7PV1MLXdxaHf/Svvp2KWx6XDassE1DBWPcGuywvfNI+NoPnvaPqvV0SWd1JY6ON7dskrTUPB5gyHIz542oLiiIgKFKIIREQSsp6cL3X0j7T2KWRkks0oMbP54jZtaR38/wBa1ZZj0qj/AFvpX+s2/wDkiQW3S+o47ja2VsXAuieJG98UrW+00/VUzS16q5NJ3GrfPI6pjNw2TE+23b7uD5LzyH8AvU0JO20XtsjoyfcpqoDiM9wOfQjwXn0d/Iu6fO5oPTp7Rt3q6ClrBqGsjfUQMlDdoc1hcM494ZC6uh77cIrjUWC6SCaoZD11JWN9ntEXfnzxx+hVl6Pf4ltn6FB/dCqd59vW9sDOJitknW4/NyZiM+o9Qg9vRjdKntF3tVZM+WooawujfIcudA8ez9MYP/cp6UrvUh9stVFK6KruNWwGRnvRws4uPy/c0ry6hb2HVNurhwhusJoZ+QBlb/syfPGB9FGmR+IamuNxPtQWtnYKU/m9aeEjh5+8Pqg9VLcKgasdRddIaZlqY8RE5aXgtG/HitAWbw/y3l/qhv8AeatIQcP+GFp/pCl/tGf4r22y80dTvFNURTmPbv6twdtznGccuR9Fjn4zo/8AoOf+wf8A4q7dGdbZpXVf4ZQyUZaIOvL43R9YCX7cZ549r1QXxFC5uo31zaOZ1vZC+tHV9SyfcIT+Ubv3YIPubsceeEHTXF1VpuG4QMhle+N0Usc0M8WBLDI05DmkghVDtuufhLP6zfcTtuufhLP6zfcQaQ0YABOSAMnx81KzbtuufhLP6zfcTtuufhLP6zfcQaSizbtuufhLP6zfcTtuufhLP6zfcQaSizbtuufhLP6zfcTtuufhLP6zfcQaSizbtuufhLP6zfcTtuufhLP6zfcQaSizbtuufhLP6zfcTtuufhLP6zfcQaSizbtuufhLP6zfcTtuufhLP6zfcQaSizbtuufhLP6zfcTtuufhLP6zfcQW7VOm4rjHDDPJI2COdk0kTNobUbTkMfkZ2/JdoAAADgByHgs37brn4Sz+s33E7brn4Sz+s33EGkos27brn4Sz+s33Fo0W7a3djftG4Dluxxwg/aIoQEREEql640zVVlwsdTD1fV2+tbPUb3EO2B7D7IxxPslXREFe13pmO52+akdgSEb4Hn+blHuu/d8iq1pjRdbTaZq7TJ1Xapm1YZtcTH+UHs5dj9y0ZEGT2q2a2pqaGkidaxFBG2KMu3lwaBgEnHEqx6E0ZNRz1NwrqgVVzqwGySgYZEwfmMz3cvQK6ogqnSRpua4UHVU7mtrIJoqile44DZGO8cHHD9i+nR3px9utsVPKWuqXOkmqXtJIfK52ScnnwwrOiCnx6cqRqV91/J9ldQCnHtHrN+Qfdxy4eKuCIg/O0eAU4ClEEKURBCjcM4yM88d6kkAEnkBknwWf9HznV9dcr5IXdU6Z1FQRnO1kEXBzwPFx/eg0AOB5EH5IXDx58vNfz/0WapqKO4vZVOebfcaqeCOZ7iWw1DHezxPIHIH1Cu/SdO9t60q1r3Na+rqw8AkB4zT8x380Gk7hyzx8FBkaOBcB9QqDfZXjVlpYHODHUNUSzJ2k55kKu1GnI7nqi7U889THHBBTyMEMjmcSACg2BrweRB+RClY1rjQzbTRPulDcq2OelcxwZLKXxy+0Btx4rWLJVumpKWdww+aCKRw8C5gJ/ag9yhfmV+1rnc9rScfILg6H1IblRdrMIhPXTRdWHb/ceW5zgc8ILAoMjRwLgPqF+ljtRpyO56ou1PPPUxxwQU8jBDI5nEgAoNga8HkQfkQv0sY1xodtponXShuVbHNSuY4MllL45cuA248VpX8JKeC2wXCskbAx8EUjy7/icwHaBzJQd1FVbB0g2qtnbTQzObO8ZjjmZJE6Uf8ALuAyvXqbWFvt3VtqpSJJeMcLGukleM8w1vHCDvbhnGRnw70a4EZBBHiOIWS2XUUFdrCKWlmdJTOtLgWHc0NeHHIcw8nDh3LtaMkdQ3m42VziYJG/iFBuJOxjjiSMZ7gSEGgoiICIoQERSgIiICIiAiIgIiICIiAiIghFKIObqORzaCtc33m0tQWnwPVniq70Oxtbp63bTncyd7jw4udPIXfrOPorfUwtkjfG7i2RjmOHk4YP7VQ+iGV0EFbZZeE9rrJmhvLdBK4yMePIlzvUIKtojTTLlp+5Up4Si41MlNJ3xTNOWuB/UfIlcdupJKyv0tT1ORX26uq6arafeJHUBj/qGn6tK1rQGl32ymngfK2Uy1Us4c0FoAefd4lci/dHDJ75SXmGVsRiex9TEWk9c5vJwIPA45/JB879/K60foFX+1Vmr07PX6pu0cNwqKAxwU7nSQZ3SAgDacOHBaJcNNPlvNFdBK0MpaeaExEHc8vPMHuX4tWl3w3qvuhla5lZDFG2IAhzCzvJzxQZbc9NuorxRU98q6q4WypdilmkkkETZwR7MrST4jkf3rd42tDQ1oAaAA0DkB3YXF1ppqK50MtHJ7Jdh0UmMmKQe68L06ZoqmnoqenqZmzzwsEbp2gt6wDg0kE88Yyg4GttK11ZIJqe71VDGyEtdBCXhkhGTuOHD5Kg9FekK+ejiqo7zV08LKyXdSRl/VP2S+1nDgPawc8O9bg4ZBB5HgQvPb7fBTx9VBEyKPc52xgAbuJyTjzKD0LF6vTs9fqm7Rw3CooDHBTudJBndICANpw4cFtKq9q0u+G9V90MrXMrIYo2xBpDmFmOJOeKDLblpt1FeKGnvlXVXC21LsUs0kj+qbMCPZlaSfEcj68VYOlQzuvFhpYIIqhjWzzRUkjgyGWRgG3Jx3DiFfNa6aiudBLRyHaXYdFLjJikHuvH+e9cK5aEnqrdQwzVm2527jT3CJpByPdLmk8eAbnj3IKzq2iv9aKTrLZR0ktPVRSwVTJ29Y0jJLBkDOR3eS7GmIGz6qvc07Q6alp6OKnDuIjY4HcWju90ep8V9G6EuVXU0st3uMdTT0kgljpYY+rZJIOTn5PFdHU+jqmSuZdLbVijrur6mfe3fDUx9wc3xH7gg4LKGGHXTeqY1nXWh00oaAAZC5zS7A78NavbqY7NXafc0+3LTV0cjR+dGIpCCfqM/RfrTOga2nvH4xV3AVU0lPJHM3YW+07gAzjwYAAMfNRbB27VdTVt4wWil7Ix/caiT3wD5AkfVBoiIiAoUqEBERBKIiAiIgIiICIiAiIgIiIIRSiCFzRYqUVxuIYRVuhED5A5wD2DkHNzgkeJXTRBCKUQQilEEIpRBCKUQQpREBERAREQQVzbDYqWhidDTMLWvkfLIXOc975HHLnOc45JXTRAREQFClEBFCIJREQEREBEUIJRQpQEUIglERAREQEREBERAREQEREBERAREQEREBERAREQEREBERB//9k=" id="464" name="Google Shape;464;g1430f8d436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425" y="2843213"/>
            <a:ext cx="285750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g1430f8d436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8425" y="1172251"/>
            <a:ext cx="3546324" cy="266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g1430f8d4367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8425" y="4014794"/>
            <a:ext cx="3546324" cy="2665332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g1430f8d4367_0_0"/>
          <p:cNvSpPr txBox="1"/>
          <p:nvPr/>
        </p:nvSpPr>
        <p:spPr>
          <a:xfrm>
            <a:off x="8330275" y="1510275"/>
            <a:ext cx="813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NIR: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719.54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1430f8d4367_0_0"/>
          <p:cNvSpPr txBox="1"/>
          <p:nvPr/>
        </p:nvSpPr>
        <p:spPr>
          <a:xfrm>
            <a:off x="8330275" y="4132325"/>
            <a:ext cx="813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NIR: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699.55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3e81c85fbf_0_20"/>
          <p:cNvSpPr txBox="1"/>
          <p:nvPr/>
        </p:nvSpPr>
        <p:spPr>
          <a:xfrm>
            <a:off x="1995120" y="-27214"/>
            <a:ext cx="70830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latin typeface="Cabin"/>
                <a:ea typeface="Cabin"/>
                <a:cs typeface="Cabin"/>
                <a:sym typeface="Cabin"/>
              </a:rPr>
              <a:t>Learning</a:t>
            </a:r>
            <a:endParaRPr b="0" i="0" sz="28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75" name="Google Shape;475;g13e81c85fbf_0_20"/>
          <p:cNvSpPr/>
          <p:nvPr/>
        </p:nvSpPr>
        <p:spPr>
          <a:xfrm>
            <a:off x="464750" y="1430650"/>
            <a:ext cx="3753000" cy="54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300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2400"/>
              <a:buFont typeface="Cabin"/>
              <a:buChar char="•"/>
            </a:pPr>
            <a:r>
              <a:rPr lang="en-US" sz="2400" u="sng">
                <a:latin typeface="Cabin"/>
                <a:ea typeface="Cabin"/>
                <a:cs typeface="Cabin"/>
                <a:sym typeface="Cabin"/>
              </a:rPr>
              <a:t>Programming</a:t>
            </a:r>
            <a:endParaRPr sz="2400" u="sng">
              <a:latin typeface="Cabin"/>
              <a:ea typeface="Cabin"/>
              <a:cs typeface="Cabin"/>
              <a:sym typeface="Cabi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 u="sng">
              <a:latin typeface="Cabin"/>
              <a:ea typeface="Cabin"/>
              <a:cs typeface="Cabin"/>
              <a:sym typeface="Cabi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bin"/>
              <a:buChar char="•"/>
            </a:pPr>
            <a:r>
              <a:rPr lang="en-US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Improved R </a:t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 u="sng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bin"/>
              <a:buChar char="•"/>
            </a:pPr>
            <a:r>
              <a:rPr lang="en-US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Bash &amp; Linux</a:t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bin"/>
              <a:buChar char="•"/>
            </a:pPr>
            <a:r>
              <a:rPr lang="en-US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ArcGIS</a:t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 u="sng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bin"/>
              <a:buChar char="•"/>
            </a:pPr>
            <a:r>
              <a:rPr lang="en-US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Task Automation and Batch loading</a:t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76" name="Google Shape;476;g13e81c85fbf_0_20"/>
          <p:cNvSpPr/>
          <p:nvPr/>
        </p:nvSpPr>
        <p:spPr>
          <a:xfrm>
            <a:off x="4608225" y="1430650"/>
            <a:ext cx="4141200" cy="54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300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2400"/>
              <a:buFont typeface="Cabin"/>
              <a:buChar char="•"/>
            </a:pPr>
            <a:r>
              <a:rPr lang="en-US" sz="2400" u="sng">
                <a:latin typeface="Cabin"/>
                <a:ea typeface="Cabin"/>
                <a:cs typeface="Cabin"/>
                <a:sym typeface="Cabin"/>
              </a:rPr>
              <a:t>Miscellaneous</a:t>
            </a:r>
            <a:endParaRPr sz="2400" u="sng">
              <a:latin typeface="Cabin"/>
              <a:ea typeface="Cabin"/>
              <a:cs typeface="Cabin"/>
              <a:sym typeface="Cab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 u="sng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bin"/>
              <a:buChar char="•"/>
            </a:pPr>
            <a:r>
              <a:rPr lang="en-US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Remote sensing </a:t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bin"/>
              <a:buChar char="•"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Water Science (ecology, geography, environment, remote sensing specifics)</a:t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 u="sng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3e81c85fbf_0_28"/>
          <p:cNvSpPr txBox="1"/>
          <p:nvPr/>
        </p:nvSpPr>
        <p:spPr>
          <a:xfrm>
            <a:off x="1995120" y="-27214"/>
            <a:ext cx="70830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latin typeface="Cabin"/>
                <a:ea typeface="Cabin"/>
                <a:cs typeface="Cabin"/>
                <a:sym typeface="Cabin"/>
              </a:rPr>
              <a:t>Field Work ft. L</a:t>
            </a:r>
            <a:r>
              <a:rPr b="1" lang="en-US" sz="2800">
                <a:latin typeface="Cabin"/>
                <a:ea typeface="Cabin"/>
                <a:cs typeface="Cabin"/>
                <a:sym typeface="Cabin"/>
              </a:rPr>
              <a:t>uscious</a:t>
            </a:r>
            <a:r>
              <a:rPr b="1" lang="en-US" sz="2800">
                <a:latin typeface="Cabin"/>
                <a:ea typeface="Cabin"/>
                <a:cs typeface="Cabin"/>
                <a:sym typeface="Cabin"/>
              </a:rPr>
              <a:t> Green Waters of Erie</a:t>
            </a:r>
            <a:endParaRPr b="0" i="0" sz="28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83" name="Google Shape;483;g13e81c85fbf_0_28"/>
          <p:cNvSpPr/>
          <p:nvPr/>
        </p:nvSpPr>
        <p:spPr>
          <a:xfrm>
            <a:off x="464750" y="1430650"/>
            <a:ext cx="3753000" cy="54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300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2400"/>
              <a:buFont typeface="Cabin"/>
              <a:buChar char="•"/>
            </a:pPr>
            <a:r>
              <a:rPr lang="en-US" sz="2400" u="sng">
                <a:latin typeface="Cabin"/>
                <a:ea typeface="Cabin"/>
                <a:cs typeface="Cabin"/>
                <a:sym typeface="Cabin"/>
              </a:rPr>
              <a:t>Field Work</a:t>
            </a:r>
            <a:endParaRPr sz="2400" u="sng">
              <a:latin typeface="Cabin"/>
              <a:ea typeface="Cabin"/>
              <a:cs typeface="Cabin"/>
              <a:sym typeface="Cabi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 u="sng">
              <a:latin typeface="Cabin"/>
              <a:ea typeface="Cabin"/>
              <a:cs typeface="Cabin"/>
              <a:sym typeface="Cabi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bin"/>
              <a:buChar char="•"/>
            </a:pPr>
            <a:r>
              <a:rPr lang="en-US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Western Basin Lake Erie</a:t>
            </a:r>
            <a:r>
              <a:rPr lang="en-US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 u="sng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bin"/>
              <a:buChar char="•"/>
            </a:pPr>
            <a:r>
              <a:rPr lang="en-US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Saginaw Bay </a:t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bin"/>
              <a:buChar char="•"/>
            </a:pPr>
            <a:r>
              <a:rPr lang="en-US" sz="2400" u="sng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Equipment:</a:t>
            </a:r>
            <a:r>
              <a:rPr lang="en-US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HyperPro</a:t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HyperGun</a:t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Fluoroprobe</a:t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IOP Cage</a:t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484" name="Google Shape;484;g13e81c85fbf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7350" y="4137950"/>
            <a:ext cx="9525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13e81c85fbf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4425" y="1564861"/>
            <a:ext cx="1964376" cy="34922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6" name="Google Shape;486;g13e81c85fbf_0_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8800" y="1564850"/>
            <a:ext cx="1964376" cy="34922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g13e81c85fbf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250" y="1148250"/>
            <a:ext cx="8825748" cy="496449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g13e81c85fbf_0_8"/>
          <p:cNvSpPr txBox="1"/>
          <p:nvPr/>
        </p:nvSpPr>
        <p:spPr>
          <a:xfrm>
            <a:off x="1995120" y="-27214"/>
            <a:ext cx="70830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latin typeface="Cabin"/>
                <a:ea typeface="Cabin"/>
                <a:cs typeface="Cabin"/>
                <a:sym typeface="Cabin"/>
              </a:rPr>
              <a:t>Questions</a:t>
            </a:r>
            <a:endParaRPr b="0" i="0" sz="28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94" name="Google Shape;494;g13e81c85fbf_0_8"/>
          <p:cNvSpPr/>
          <p:nvPr/>
        </p:nvSpPr>
        <p:spPr>
          <a:xfrm>
            <a:off x="3007500" y="2655900"/>
            <a:ext cx="3129000" cy="915900"/>
          </a:xfrm>
          <a:prstGeom prst="rect">
            <a:avLst/>
          </a:prstGeom>
          <a:solidFill>
            <a:srgbClr val="92DB22">
              <a:alpha val="54759"/>
            </a:srgbClr>
          </a:solidFill>
          <a:ln cap="flat" cmpd="sng" w="9525">
            <a:solidFill>
              <a:srgbClr val="92DB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13e81c85fbf_0_8"/>
          <p:cNvSpPr/>
          <p:nvPr/>
        </p:nvSpPr>
        <p:spPr>
          <a:xfrm>
            <a:off x="0" y="2655900"/>
            <a:ext cx="9144000" cy="9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Thanks for listening</a:t>
            </a:r>
            <a:endParaRPr sz="30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Questions?</a:t>
            </a:r>
            <a:endParaRPr b="0" i="0" sz="24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3e81c85fbf_0_14"/>
          <p:cNvSpPr txBox="1"/>
          <p:nvPr/>
        </p:nvSpPr>
        <p:spPr>
          <a:xfrm>
            <a:off x="1995120" y="-27214"/>
            <a:ext cx="70830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latin typeface="Cabin"/>
                <a:ea typeface="Cabin"/>
                <a:cs typeface="Cabin"/>
                <a:sym typeface="Cabin"/>
              </a:rPr>
              <a:t>Project Work</a:t>
            </a:r>
            <a:endParaRPr b="0" i="0" sz="28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59" name="Google Shape;159;g13e81c85fbf_0_14"/>
          <p:cNvSpPr/>
          <p:nvPr/>
        </p:nvSpPr>
        <p:spPr>
          <a:xfrm>
            <a:off x="649625" y="1598725"/>
            <a:ext cx="5915700" cy="54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300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E00"/>
              </a:buClr>
              <a:buSzPts val="2400"/>
              <a:buFont typeface="Cabin"/>
              <a:buChar char="•"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IOPs “Canadian Data Analysis”</a:t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bin"/>
              <a:buChar char="•"/>
            </a:pPr>
            <a:r>
              <a:rPr lang="en-US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Muskegon Lake </a:t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-3300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bin"/>
              <a:buChar char="•"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QWIP Scores</a:t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-330020" lvl="0" marL="34308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bin"/>
              <a:buChar char="•"/>
            </a:pPr>
            <a:r>
              <a:rPr lang="en-US" sz="2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VIIRS NRT &amp; SQ </a:t>
            </a:r>
            <a:br>
              <a:rPr b="0" i="0" lang="en-US" sz="2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</a:br>
            <a:endParaRPr b="0" i="0" sz="24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-33002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bin"/>
              <a:buChar char="•"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Toxins &amp; Scum</a:t>
            </a:r>
            <a:br>
              <a:rPr b="0" i="0" lang="en-US" sz="2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</a:br>
            <a:endParaRPr b="0" i="0" sz="24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descr="R Official Logo Programming Language&quot; Baby T-Shirt by rainwater11 |  Redbubble" id="160" name="Google Shape;160;g13e81c85fbf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8050" y="1125775"/>
            <a:ext cx="2573749" cy="3431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Python-logo-notext.svg - Wikimedia Commons" id="161" name="Google Shape;161;g13e81c85fbf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7620625" y="2079925"/>
            <a:ext cx="1523374" cy="15233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cGIS | Engineering For Change" id="162" name="Google Shape;162;g13e81c85fbf_0_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1875" y="3906800"/>
            <a:ext cx="4286250" cy="2951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e81c85fbf_0_36"/>
          <p:cNvSpPr txBox="1"/>
          <p:nvPr/>
        </p:nvSpPr>
        <p:spPr>
          <a:xfrm>
            <a:off x="1995120" y="-27214"/>
            <a:ext cx="70830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latin typeface="Cabin"/>
                <a:ea typeface="Cabin"/>
                <a:cs typeface="Cabin"/>
                <a:sym typeface="Cabin"/>
              </a:rPr>
              <a:t>IOPs “Canadian Data Analysis”</a:t>
            </a:r>
            <a:endParaRPr b="0" i="0" sz="28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69" name="Google Shape;169;g13e81c85fbf_0_36"/>
          <p:cNvSpPr/>
          <p:nvPr/>
        </p:nvSpPr>
        <p:spPr>
          <a:xfrm>
            <a:off x="319375" y="1201825"/>
            <a:ext cx="8257800" cy="56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Objectives: Get a better representation of IOPS, such as a(phy)* and a(nap)* in the great lakes so that they can be possibly incorporated/parameterized into existing hydro-optical models</a:t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Chl = </a:t>
            </a:r>
            <a:r>
              <a:rPr lang="en-US" sz="2400">
                <a:latin typeface="Cabin"/>
                <a:ea typeface="Cabin"/>
                <a:cs typeface="Cabin"/>
                <a:sym typeface="Cabin"/>
              </a:rPr>
              <a:t>Chlorophyll</a:t>
            </a:r>
            <a:r>
              <a:rPr lang="en-US" sz="2400">
                <a:latin typeface="Cabin"/>
                <a:ea typeface="Cabin"/>
                <a:cs typeface="Cabin"/>
                <a:sym typeface="Cabin"/>
              </a:rPr>
              <a:t> A </a:t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MSPM = Mineral Suspended Particulate Matter</a:t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a(phy)* = a(Phytoplankton) / Chl</a:t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a(nap)* = a(Non-Algal </a:t>
            </a:r>
            <a:r>
              <a:rPr lang="en-US" sz="2400">
                <a:latin typeface="Cabin"/>
                <a:ea typeface="Cabin"/>
                <a:cs typeface="Cabin"/>
                <a:sym typeface="Cabin"/>
              </a:rPr>
              <a:t>Particles</a:t>
            </a:r>
            <a:r>
              <a:rPr lang="en-US" sz="2400">
                <a:latin typeface="Cabin"/>
                <a:ea typeface="Cabin"/>
                <a:cs typeface="Cabin"/>
                <a:sym typeface="Cabin"/>
              </a:rPr>
              <a:t>) / MSPM </a:t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Note: nap includes minerals and detritus (debris/waste)</a:t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3fc3839f95_0_3"/>
          <p:cNvSpPr txBox="1"/>
          <p:nvPr/>
        </p:nvSpPr>
        <p:spPr>
          <a:xfrm>
            <a:off x="1995120" y="-27214"/>
            <a:ext cx="70830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latin typeface="Cabin"/>
                <a:ea typeface="Cabin"/>
                <a:cs typeface="Cabin"/>
                <a:sym typeface="Cabin"/>
              </a:rPr>
              <a:t>IOPs “Canadian Data Analysis”</a:t>
            </a:r>
            <a:endParaRPr b="0" i="0" sz="28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76" name="Google Shape;176;g13fc3839f95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0175" y="1121550"/>
            <a:ext cx="5843826" cy="42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13fc3839f95_0_3"/>
          <p:cNvSpPr/>
          <p:nvPr/>
        </p:nvSpPr>
        <p:spPr>
          <a:xfrm>
            <a:off x="297550" y="1430500"/>
            <a:ext cx="2746500" cy="45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bin"/>
              <a:buAutoNum type="arabicParenR"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Remove ‘scum’</a:t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bin"/>
              <a:buAutoNum type="arabicParenR"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Snip Ends (380-740)</a:t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bin"/>
              <a:buAutoNum type="arabicParenR"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Continuum</a:t>
            </a:r>
            <a:r>
              <a:rPr lang="en-US" sz="2400">
                <a:latin typeface="Cabin"/>
                <a:ea typeface="Cabin"/>
                <a:cs typeface="Cabin"/>
                <a:sym typeface="Cabin"/>
              </a:rPr>
              <a:t> Removal</a:t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bin"/>
              <a:buAutoNum type="arabicParenR"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PCA </a:t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bin"/>
              <a:buAutoNum type="arabicParenR"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FCM Clustering</a:t>
            </a:r>
            <a:endParaRPr sz="2400"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fc3839f95_0_14"/>
          <p:cNvSpPr txBox="1"/>
          <p:nvPr/>
        </p:nvSpPr>
        <p:spPr>
          <a:xfrm>
            <a:off x="1995120" y="-27214"/>
            <a:ext cx="70830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latin typeface="Cabin"/>
                <a:ea typeface="Cabin"/>
                <a:cs typeface="Cabin"/>
                <a:sym typeface="Cabin"/>
              </a:rPr>
              <a:t>Continuum Removal &amp; PCA </a:t>
            </a:r>
            <a:endParaRPr b="0" i="0" sz="28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84" name="Google Shape;184;g13fc3839f95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6750" y="1292686"/>
            <a:ext cx="5715000" cy="25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13fc3839f95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1463" y="3826336"/>
            <a:ext cx="3058326" cy="2975668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13fc3839f95_0_14"/>
          <p:cNvSpPr/>
          <p:nvPr/>
        </p:nvSpPr>
        <p:spPr>
          <a:xfrm>
            <a:off x="297550" y="1430500"/>
            <a:ext cx="3239100" cy="45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latin typeface="Cabin"/>
                <a:ea typeface="Cabin"/>
                <a:cs typeface="Cabin"/>
                <a:sym typeface="Cabin"/>
              </a:rPr>
              <a:t>Continuum Removal:</a:t>
            </a:r>
            <a:endParaRPr sz="2400" u="sng">
              <a:latin typeface="Cabin"/>
              <a:ea typeface="Cabin"/>
              <a:cs typeface="Cabin"/>
              <a:sym typeface="Cabin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bin"/>
              <a:buAutoNum type="arabicParenR"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Form Spine on Spectra Maxima </a:t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bin"/>
              <a:buAutoNum type="arabicParenR"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Divide or Subtract from Spectra</a:t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bin"/>
              <a:buAutoNum type="arabicParenR"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Highlights dips and other features </a:t>
            </a:r>
            <a:endParaRPr sz="240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87" name="Google Shape;187;g13fc3839f95_0_14"/>
          <p:cNvSpPr/>
          <p:nvPr/>
        </p:nvSpPr>
        <p:spPr>
          <a:xfrm>
            <a:off x="297550" y="4447625"/>
            <a:ext cx="3490800" cy="45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latin typeface="Cabin"/>
                <a:ea typeface="Cabin"/>
                <a:cs typeface="Cabin"/>
                <a:sym typeface="Cabin"/>
              </a:rPr>
              <a:t>PCA:</a:t>
            </a:r>
            <a:endParaRPr sz="2400" u="sng">
              <a:latin typeface="Cabin"/>
              <a:ea typeface="Cabin"/>
              <a:cs typeface="Cabin"/>
              <a:sym typeface="Cabin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bin"/>
              <a:buAutoNum type="arabicParenR"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Dimension Reduction</a:t>
            </a:r>
            <a:endParaRPr sz="2400">
              <a:latin typeface="Cabin"/>
              <a:ea typeface="Cabin"/>
              <a:cs typeface="Cabin"/>
              <a:sym typeface="Cabin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bin"/>
              <a:buAutoNum type="arabicParenR"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Easily Separates Clusters</a:t>
            </a:r>
            <a:endParaRPr sz="2400"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fc3839f95_0_29"/>
          <p:cNvSpPr txBox="1"/>
          <p:nvPr/>
        </p:nvSpPr>
        <p:spPr>
          <a:xfrm>
            <a:off x="1995120" y="-27214"/>
            <a:ext cx="70830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latin typeface="Cabin"/>
                <a:ea typeface="Cabin"/>
                <a:cs typeface="Cabin"/>
                <a:sym typeface="Cabin"/>
              </a:rPr>
              <a:t>Clustering</a:t>
            </a:r>
            <a:endParaRPr b="0" i="0" sz="28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94" name="Google Shape;194;g13fc3839f95_0_29"/>
          <p:cNvSpPr/>
          <p:nvPr/>
        </p:nvSpPr>
        <p:spPr>
          <a:xfrm>
            <a:off x="297550" y="1430500"/>
            <a:ext cx="3147300" cy="45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latin typeface="Cabin"/>
                <a:ea typeface="Cabin"/>
                <a:cs typeface="Cabin"/>
                <a:sym typeface="Cabin"/>
              </a:rPr>
              <a:t>FCM:</a:t>
            </a:r>
            <a:endParaRPr sz="2400" u="sng">
              <a:latin typeface="Cabin"/>
              <a:ea typeface="Cabin"/>
              <a:cs typeface="Cabin"/>
              <a:sym typeface="Cabin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bin"/>
              <a:buAutoNum type="arabicParenR"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Useful for showing the degree of agreement of a sample to any cluster </a:t>
            </a:r>
            <a:endParaRPr sz="2400"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95" name="Google Shape;195;g13fc3839f95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4850" y="1134150"/>
            <a:ext cx="5752749" cy="407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13fc3839f95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862" y="3612693"/>
            <a:ext cx="2424974" cy="324530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13fc3839f95_0_29"/>
          <p:cNvSpPr/>
          <p:nvPr/>
        </p:nvSpPr>
        <p:spPr>
          <a:xfrm>
            <a:off x="2997825" y="5207150"/>
            <a:ext cx="61461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latin typeface="Cabin"/>
                <a:ea typeface="Cabin"/>
                <a:cs typeface="Cabin"/>
                <a:sym typeface="Cabin"/>
              </a:rPr>
              <a:t>FCM:</a:t>
            </a:r>
            <a:endParaRPr sz="2400" u="sng"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Form clusters by maximizing inter-cluster difference, but minimizing intra-cluster difference (Silhouette metric)</a:t>
            </a:r>
            <a:endParaRPr sz="2400"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430f8d4367_0_20"/>
          <p:cNvSpPr txBox="1"/>
          <p:nvPr/>
        </p:nvSpPr>
        <p:spPr>
          <a:xfrm>
            <a:off x="1995120" y="-27214"/>
            <a:ext cx="70830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US" sz="2800">
                <a:latin typeface="Cabin"/>
                <a:ea typeface="Cabin"/>
                <a:cs typeface="Cabin"/>
                <a:sym typeface="Cabin"/>
              </a:rPr>
              <a:t>Clustering</a:t>
            </a:r>
            <a:endParaRPr b="0" i="0" sz="28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204" name="Google Shape;204;g1430f8d4367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825" y="1170625"/>
            <a:ext cx="4082300" cy="440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1430f8d4367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9300" y="1191376"/>
            <a:ext cx="4082300" cy="4406443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1430f8d4367_0_20"/>
          <p:cNvSpPr/>
          <p:nvPr/>
        </p:nvSpPr>
        <p:spPr>
          <a:xfrm>
            <a:off x="328825" y="5597825"/>
            <a:ext cx="8662800" cy="11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bin"/>
                <a:ea typeface="Cabin"/>
                <a:cs typeface="Cabin"/>
                <a:sym typeface="Cabin"/>
              </a:rPr>
              <a:t>Can’t undo continuum removal after clustering to get cluster centers, but a technique like FCMdd (Fuzzy C-Medoids) may alleviate this as it chooses actual data points to base the centers</a:t>
            </a:r>
            <a:endParaRPr sz="2400"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2017-06-02T18:43:05Z</dcterms:created>
  <dc:creator>Danielle N. Tanzer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25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25</vt:i4>
  </property>
</Properties>
</file>